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1" r:id="rId1"/>
  </p:sldMasterIdLst>
  <p:sldIdLst>
    <p:sldId id="256" r:id="rId2"/>
    <p:sldId id="257" r:id="rId3"/>
    <p:sldId id="384" r:id="rId4"/>
    <p:sldId id="284" r:id="rId5"/>
    <p:sldId id="283" r:id="rId6"/>
    <p:sldId id="282" r:id="rId7"/>
    <p:sldId id="344" r:id="rId8"/>
    <p:sldId id="345" r:id="rId9"/>
    <p:sldId id="346" r:id="rId10"/>
    <p:sldId id="347" r:id="rId11"/>
    <p:sldId id="348" r:id="rId12"/>
    <p:sldId id="349" r:id="rId13"/>
    <p:sldId id="350" r:id="rId14"/>
    <p:sldId id="351" r:id="rId15"/>
    <p:sldId id="352" r:id="rId16"/>
    <p:sldId id="353" r:id="rId17"/>
    <p:sldId id="354" r:id="rId18"/>
    <p:sldId id="355" r:id="rId19"/>
    <p:sldId id="356" r:id="rId20"/>
    <p:sldId id="357" r:id="rId21"/>
    <p:sldId id="358" r:id="rId22"/>
    <p:sldId id="359" r:id="rId23"/>
    <p:sldId id="360" r:id="rId24"/>
    <p:sldId id="361" r:id="rId25"/>
    <p:sldId id="362" r:id="rId26"/>
    <p:sldId id="383" r:id="rId27"/>
    <p:sldId id="363" r:id="rId28"/>
    <p:sldId id="364" r:id="rId29"/>
    <p:sldId id="375" r:id="rId30"/>
    <p:sldId id="382" r:id="rId31"/>
    <p:sldId id="376" r:id="rId32"/>
    <p:sldId id="377" r:id="rId33"/>
    <p:sldId id="378" r:id="rId34"/>
    <p:sldId id="379" r:id="rId35"/>
    <p:sldId id="380" r:id="rId36"/>
    <p:sldId id="386" r:id="rId37"/>
    <p:sldId id="387" r:id="rId38"/>
    <p:sldId id="388" r:id="rId39"/>
    <p:sldId id="389" r:id="rId40"/>
    <p:sldId id="390" r:id="rId41"/>
    <p:sldId id="391" r:id="rId42"/>
    <p:sldId id="392" r:id="rId43"/>
    <p:sldId id="393" r:id="rId44"/>
    <p:sldId id="394" r:id="rId45"/>
    <p:sldId id="395" r:id="rId46"/>
    <p:sldId id="396" r:id="rId47"/>
    <p:sldId id="397" r:id="rId48"/>
    <p:sldId id="398" r:id="rId49"/>
    <p:sldId id="399"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603"/>
    <p:restoredTop sz="94643"/>
  </p:normalViewPr>
  <p:slideViewPr>
    <p:cSldViewPr snapToGrid="0" snapToObjects="1">
      <p:cViewPr varScale="1">
        <p:scale>
          <a:sx n="98" d="100"/>
          <a:sy n="98" d="100"/>
        </p:scale>
        <p:origin x="192" y="6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7DFBA202-F262-AC4E-BF5A-DBB38F44B8B9}" type="datetimeFigureOut">
              <a:rPr lang="en-US" smtClean="0"/>
              <a:t>12/9/24</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406918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429865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483341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981E4AAB-28AC-3E49-84CC-2431EEED1328}"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179910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967466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DFBA202-F262-AC4E-BF5A-DBB38F44B8B9}" type="datetimeFigureOut">
              <a:rPr lang="en-US" smtClean="0"/>
              <a:t>12/9/24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1808220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DFBA202-F262-AC4E-BF5A-DBB38F44B8B9}" type="datetimeFigureOut">
              <a:rPr lang="en-US" smtClean="0"/>
              <a:t>12/9/24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669758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FBA202-F262-AC4E-BF5A-DBB38F44B8B9}" type="datetimeFigureOut">
              <a:rPr lang="en-US" smtClean="0"/>
              <a:t>12/9/24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568289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7DFBA202-F262-AC4E-BF5A-DBB38F44B8B9}" type="datetimeFigureOut">
              <a:rPr lang="en-US" smtClean="0"/>
              <a:t>12/9/24</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1331457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FBA202-F262-AC4E-BF5A-DBB38F44B8B9}" type="datetimeFigureOut">
              <a:rPr lang="en-US" smtClean="0"/>
              <a:t>12/9/24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1591691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7DFBA202-F262-AC4E-BF5A-DBB38F44B8B9}" type="datetimeFigureOut">
              <a:rPr lang="en-US" smtClean="0"/>
              <a:t>12/9/24</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562095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459573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FBA202-F262-AC4E-BF5A-DBB38F44B8B9}" type="datetimeFigureOut">
              <a:rPr lang="en-US" smtClean="0"/>
              <a:t>12/9/24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277518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FBA202-F262-AC4E-BF5A-DBB38F44B8B9}" type="datetimeFigureOut">
              <a:rPr lang="en-US" smtClean="0"/>
              <a:t>12/9/24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2108321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FBA202-F262-AC4E-BF5A-DBB38F44B8B9}" type="datetimeFigureOut">
              <a:rPr lang="en-US" smtClean="0"/>
              <a:t>12/9/24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1675753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3576603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FBA202-F262-AC4E-BF5A-DBB38F44B8B9}" type="datetimeFigureOut">
              <a:rPr lang="en-US" smtClean="0"/>
              <a:t>12/9/24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E4AAB-28AC-3E49-84CC-2431EEED1328}" type="slidenum">
              <a:rPr lang="en-US" smtClean="0"/>
              <a:t>‹#›</a:t>
            </a:fld>
            <a:endParaRPr lang="en-US"/>
          </a:p>
        </p:txBody>
      </p:sp>
    </p:spTree>
    <p:extLst>
      <p:ext uri="{BB962C8B-B14F-4D97-AF65-F5344CB8AC3E}">
        <p14:creationId xmlns:p14="http://schemas.microsoft.com/office/powerpoint/2010/main" val="1883608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DFBA202-F262-AC4E-BF5A-DBB38F44B8B9}" type="datetimeFigureOut">
              <a:rPr lang="en-US" smtClean="0"/>
              <a:t>12/9/24</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81E4AAB-28AC-3E49-84CC-2431EEED1328}" type="slidenum">
              <a:rPr lang="en-US" smtClean="0"/>
              <a:t>‹#›</a:t>
            </a:fld>
            <a:endParaRPr lang="en-US"/>
          </a:p>
        </p:txBody>
      </p:sp>
    </p:spTree>
    <p:extLst>
      <p:ext uri="{BB962C8B-B14F-4D97-AF65-F5344CB8AC3E}">
        <p14:creationId xmlns:p14="http://schemas.microsoft.com/office/powerpoint/2010/main" val="3989417619"/>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ohiodnr.gov/wps/portal/gov/odnr/discover-and-learn/safety-conservation/about-ODNR/wildlif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rc.osu.edu/outreach/citizen-science-and-monitorin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time_continue=133&amp;v=8DxhhAGReFU&amp;feature=emb_log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4D6C1-BBE3-F24A-A725-B51300C73298}"/>
              </a:ext>
            </a:extLst>
          </p:cNvPr>
          <p:cNvSpPr>
            <a:spLocks noGrp="1"/>
          </p:cNvSpPr>
          <p:nvPr>
            <p:ph type="ctrTitle"/>
          </p:nvPr>
        </p:nvSpPr>
        <p:spPr/>
        <p:txBody>
          <a:bodyPr/>
          <a:lstStyle/>
          <a:p>
            <a:r>
              <a:rPr lang="en-US" dirty="0"/>
              <a:t>THE  CALL to CIVICS INTO THE FUTURE</a:t>
            </a:r>
          </a:p>
        </p:txBody>
      </p:sp>
      <p:sp>
        <p:nvSpPr>
          <p:cNvPr id="3" name="Subtitle 2">
            <a:extLst>
              <a:ext uri="{FF2B5EF4-FFF2-40B4-BE49-F238E27FC236}">
                <a16:creationId xmlns:a16="http://schemas.microsoft.com/office/drawing/2014/main" id="{3F1BD606-4640-2D4D-89E8-F91C8C519FA6}"/>
              </a:ext>
            </a:extLst>
          </p:cNvPr>
          <p:cNvSpPr>
            <a:spLocks noGrp="1"/>
          </p:cNvSpPr>
          <p:nvPr>
            <p:ph type="subTitle" idx="1"/>
          </p:nvPr>
        </p:nvSpPr>
        <p:spPr/>
        <p:txBody>
          <a:bodyPr/>
          <a:lstStyle/>
          <a:p>
            <a:r>
              <a:rPr lang="en-US" dirty="0"/>
              <a:t>Considerations for a response</a:t>
            </a:r>
          </a:p>
        </p:txBody>
      </p:sp>
    </p:spTree>
    <p:extLst>
      <p:ext uri="{BB962C8B-B14F-4D97-AF65-F5344CB8AC3E}">
        <p14:creationId xmlns:p14="http://schemas.microsoft.com/office/powerpoint/2010/main" val="1916780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HEART OF SIMPLICITY.</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200" dirty="0"/>
              <a:t>Matthew 6:33 – “Seek first his kingdom and his righteousness, and all of these things will be given to you as well…” </a:t>
            </a:r>
          </a:p>
          <a:p>
            <a:endParaRPr lang="en-US" sz="3200" dirty="0"/>
          </a:p>
          <a:p>
            <a:r>
              <a:rPr lang="en-US" sz="3200" dirty="0"/>
              <a:t>This is at the heart of simplicity. And all of these things will be added…all of these things you are anxious for…money, clothing, a roof over your head…He doesn’t say he is going to make you rich. </a:t>
            </a:r>
          </a:p>
          <a:p>
            <a:endParaRPr lang="en-US" sz="3200" dirty="0"/>
          </a:p>
          <a:p>
            <a:endParaRPr lang="en-US" dirty="0"/>
          </a:p>
        </p:txBody>
      </p:sp>
    </p:spTree>
    <p:extLst>
      <p:ext uri="{BB962C8B-B14F-4D97-AF65-F5344CB8AC3E}">
        <p14:creationId xmlns:p14="http://schemas.microsoft.com/office/powerpoint/2010/main" val="420415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SIMPLICITY VS. DUPLICITY.</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200" dirty="0"/>
              <a:t>Simplicity versus duplicity. Duplicity is that spiritual person who changes his or her colors based on the group that they are with. </a:t>
            </a:r>
          </a:p>
          <a:p>
            <a:endParaRPr lang="en-US" sz="3200" dirty="0"/>
          </a:p>
          <a:p>
            <a:endParaRPr lang="en-US" dirty="0"/>
          </a:p>
        </p:txBody>
      </p:sp>
    </p:spTree>
    <p:extLst>
      <p:ext uri="{BB962C8B-B14F-4D97-AF65-F5344CB8AC3E}">
        <p14:creationId xmlns:p14="http://schemas.microsoft.com/office/powerpoint/2010/main" val="3389353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b="1" dirty="0"/>
              <a:t>GROUP DISCUSSION</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endParaRPr lang="en-US" sz="3200" b="1" dirty="0"/>
          </a:p>
          <a:p>
            <a:pPr marL="0" indent="0">
              <a:buNone/>
            </a:pPr>
            <a:r>
              <a:rPr lang="en-US" sz="4400" b="1" dirty="0"/>
              <a:t>Group Discussion</a:t>
            </a:r>
            <a:r>
              <a:rPr lang="en-US" sz="4400" dirty="0"/>
              <a:t>: What are some of the sustainable ways that you are going to live simply to get the most out of your life? </a:t>
            </a:r>
          </a:p>
          <a:p>
            <a:endParaRPr lang="en-US" sz="3200" dirty="0"/>
          </a:p>
          <a:p>
            <a:endParaRPr lang="en-US" sz="3200" dirty="0"/>
          </a:p>
          <a:p>
            <a:endParaRPr lang="en-US" dirty="0"/>
          </a:p>
        </p:txBody>
      </p:sp>
    </p:spTree>
    <p:extLst>
      <p:ext uri="{BB962C8B-B14F-4D97-AF65-F5344CB8AC3E}">
        <p14:creationId xmlns:p14="http://schemas.microsoft.com/office/powerpoint/2010/main" val="955130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CITIZEN SCIENCE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endParaRPr lang="en-US" sz="3200" b="1" dirty="0"/>
          </a:p>
          <a:p>
            <a:pPr marL="0" indent="0">
              <a:buNone/>
            </a:pPr>
            <a:r>
              <a:rPr lang="en-US" sz="4000" dirty="0"/>
              <a:t>As a fellow citizen of God’s kingdom and a member of God’s household (Eph. 2:19-22), we should be even more grateful for the honor of caring for God’s earth individually and corporately.</a:t>
            </a:r>
          </a:p>
          <a:p>
            <a:endParaRPr lang="en-US" sz="3200" dirty="0"/>
          </a:p>
          <a:p>
            <a:endParaRPr lang="en-US" sz="3200" dirty="0"/>
          </a:p>
          <a:p>
            <a:endParaRPr lang="en-US" dirty="0"/>
          </a:p>
        </p:txBody>
      </p:sp>
    </p:spTree>
    <p:extLst>
      <p:ext uri="{BB962C8B-B14F-4D97-AF65-F5344CB8AC3E}">
        <p14:creationId xmlns:p14="http://schemas.microsoft.com/office/powerpoint/2010/main" val="1360313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CITIZEN SCIENCE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fontScale="92500"/>
          </a:bodyPr>
          <a:lstStyle/>
          <a:p>
            <a:pPr marL="0" indent="0">
              <a:buNone/>
            </a:pPr>
            <a:endParaRPr lang="en-US" sz="3200" b="1" dirty="0"/>
          </a:p>
          <a:p>
            <a:pPr marL="0" indent="0">
              <a:buNone/>
            </a:pPr>
            <a:r>
              <a:rPr lang="en-US" sz="4000" dirty="0"/>
              <a:t>Citizen science is a relatively new way of knowledge co-creation, where professional scientists and enthusiastic citizens </a:t>
            </a:r>
          </a:p>
          <a:p>
            <a:pPr marL="0" indent="0">
              <a:buNone/>
            </a:pPr>
            <a:r>
              <a:rPr lang="en-US" sz="4000" dirty="0"/>
              <a:t>Opportunity for both parties to engage science and nature together, and ultimately, can result in transformative societal changes.</a:t>
            </a:r>
            <a:endParaRPr lang="en-US" sz="3200" dirty="0"/>
          </a:p>
          <a:p>
            <a:endParaRPr lang="en-US" sz="3200" dirty="0"/>
          </a:p>
          <a:p>
            <a:endParaRPr lang="en-US" dirty="0"/>
          </a:p>
        </p:txBody>
      </p:sp>
    </p:spTree>
    <p:extLst>
      <p:ext uri="{BB962C8B-B14F-4D97-AF65-F5344CB8AC3E}">
        <p14:creationId xmlns:p14="http://schemas.microsoft.com/office/powerpoint/2010/main" val="1519188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Columbus is incredibly full of opportunity: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r>
              <a:rPr lang="en-US" sz="3200" dirty="0">
                <a:hlinkClick r:id="rId2"/>
              </a:rPr>
              <a:t>Ohio  DNR</a:t>
            </a:r>
          </a:p>
          <a:p>
            <a:pPr marL="0" indent="0">
              <a:buNone/>
            </a:pPr>
            <a:endParaRPr lang="en-US" sz="3200" dirty="0">
              <a:hlinkClick r:id="rId2"/>
            </a:endParaRPr>
          </a:p>
          <a:p>
            <a:pPr marL="0" indent="0">
              <a:buNone/>
            </a:pPr>
            <a:r>
              <a:rPr lang="en-US" sz="3200" dirty="0">
                <a:hlinkClick r:id="rId2"/>
              </a:rPr>
              <a:t>https://ohiodnr.gov/wps/portal/gov/odnr/discover-and-learn/safety-conservation/about-ODNR/wildlife</a:t>
            </a: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84949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Columbus is incredibly full of opportunity: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r>
              <a:rPr lang="en-US" sz="3200" dirty="0"/>
              <a:t>Ohio Citizen Science: </a:t>
            </a:r>
          </a:p>
          <a:p>
            <a:pPr marL="0" indent="0">
              <a:buNone/>
            </a:pPr>
            <a:endParaRPr lang="en-US" sz="3200" dirty="0"/>
          </a:p>
          <a:p>
            <a:pPr marL="0" indent="0">
              <a:buNone/>
            </a:pPr>
            <a:r>
              <a:rPr lang="en-US" sz="3200" dirty="0">
                <a:hlinkClick r:id="rId2"/>
              </a:rPr>
              <a:t>https://wrc.osu.edu/outreach/citizen-science-and-monitoring</a:t>
            </a: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1130284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Columbus is incredibly full of opportunity: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r>
              <a:rPr lang="en-US" sz="3200" dirty="0"/>
              <a:t>Citizen Science: </a:t>
            </a:r>
          </a:p>
          <a:p>
            <a:pPr marL="0" indent="0">
              <a:buNone/>
            </a:pPr>
            <a:endParaRPr lang="en-US" sz="3200" dirty="0"/>
          </a:p>
          <a:p>
            <a:pPr marL="0" indent="0">
              <a:buNone/>
            </a:pPr>
            <a:r>
              <a:rPr lang="en-US" sz="3200" dirty="0">
                <a:hlinkClick r:id="rId2"/>
              </a:rPr>
              <a:t>https://www.youtube.com/watch?time_continue=133&amp;v=8DxhhAGReFU&amp;feature=emb_logo</a:t>
            </a: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3719700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Christian Character: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600" dirty="0"/>
              <a:t>Christian Character As a Catalyst</a:t>
            </a:r>
          </a:p>
          <a:p>
            <a:endParaRPr lang="en-US" sz="3600" dirty="0"/>
          </a:p>
          <a:p>
            <a:r>
              <a:rPr lang="en-US" sz="3200" dirty="0"/>
              <a:t>Selfish self-government is rebellion. The right to hold property, lacking the stewardship concept, becomes an avenue to greed and materialism. A proper catalyst is needed.</a:t>
            </a:r>
          </a:p>
          <a:p>
            <a:endParaRPr lang="en-US" sz="36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1236105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Christian Character: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200" dirty="0"/>
              <a:t>Christian character is the essential catalytic agent for ensuring that these principles are acted upon according to Biblical standards. Without Christian character, these principles degenerate into selfishness. With Christian character, they become powerful truths that can place civil government on a Biblical foundation.</a:t>
            </a:r>
            <a:endParaRPr lang="en-US" sz="36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3845904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SUSTAINABLE.</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a:xfrm>
            <a:off x="565030" y="2057399"/>
            <a:ext cx="10820400" cy="4024125"/>
          </a:xfrm>
        </p:spPr>
        <p:txBody>
          <a:bodyPr/>
          <a:lstStyle/>
          <a:p>
            <a:pPr marL="0" indent="0">
              <a:buNone/>
            </a:pPr>
            <a:endParaRPr lang="en-US" sz="3200" dirty="0"/>
          </a:p>
          <a:p>
            <a:pPr marL="0" indent="0">
              <a:buNone/>
            </a:pPr>
            <a:r>
              <a:rPr lang="en-US" sz="3200" dirty="0"/>
              <a:t>Sustainable living = sustainable giving. </a:t>
            </a:r>
          </a:p>
          <a:p>
            <a:pPr marL="0" indent="0">
              <a:buNone/>
            </a:pPr>
            <a:endParaRPr lang="en-US" sz="3200" dirty="0"/>
          </a:p>
          <a:p>
            <a:r>
              <a:rPr lang="en-US" dirty="0"/>
              <a:t>What is sustainable living? As it relates to the ecology and environment, the simple Christian life can go a long way. </a:t>
            </a:r>
          </a:p>
          <a:p>
            <a:endParaRPr lang="en-US" dirty="0"/>
          </a:p>
          <a:p>
            <a:r>
              <a:rPr lang="en-US" dirty="0"/>
              <a:t>Henry David Thorough once said “Our lives are frittered away by detail”</a:t>
            </a:r>
          </a:p>
          <a:p>
            <a:endParaRPr lang="en-US" dirty="0"/>
          </a:p>
          <a:p>
            <a:endParaRPr lang="en-US" dirty="0"/>
          </a:p>
        </p:txBody>
      </p:sp>
    </p:spTree>
    <p:extLst>
      <p:ext uri="{BB962C8B-B14F-4D97-AF65-F5344CB8AC3E}">
        <p14:creationId xmlns:p14="http://schemas.microsoft.com/office/powerpoint/2010/main" val="1403420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Christian Character: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200" dirty="0"/>
              <a:t>Instructions on character in government began when God first set up a human government with the nation of Israel. When Moses tried to govern by himself, his father-in-law gave him sound advice: “You shall select out of all the people able men who fear God, men of truth, those who hate dishonest gain" </a:t>
            </a: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1501125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Christian Character: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2800" dirty="0"/>
              <a:t>Note the qualifications for these civil leaders: they were to be able men who feared God, who were devoted to telling the truth, and who abhorred dishonesty and greed. Ability, by itself, was not enough. A man may have the necessary skills to hold an office, but he also must have the necessary character.</a:t>
            </a: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3145329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Christian Character: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endParaRPr lang="en-US" sz="3200" dirty="0"/>
          </a:p>
          <a:p>
            <a:pPr marL="0" indent="0">
              <a:buNone/>
            </a:pPr>
            <a:r>
              <a:rPr lang="en-US" sz="3200" dirty="0"/>
              <a:t>Leviticus, the book that catalogs all the laws by which the people of Israel were to live, instructs leaders, “You shall do no injustice in judgment; you shall not be partial to the poor nor defer to the great, but you are to judge your neighbor fairly" </a:t>
            </a: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42210357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AMERICAN LEADER: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endParaRPr lang="en-US" sz="3200" dirty="0"/>
          </a:p>
          <a:p>
            <a:pPr marL="0" indent="0">
              <a:buNone/>
            </a:pPr>
            <a:r>
              <a:rPr lang="en-US" sz="4000" dirty="0"/>
              <a:t>The call of the American leader: is more servant than celebrity. It is to be a Daniel 5-6 Type of transcendent governmental leader. </a:t>
            </a:r>
          </a:p>
          <a:p>
            <a:pPr marL="0" indent="0">
              <a:buNone/>
            </a:pPr>
            <a:endParaRPr lang="en-US" sz="3200" dirty="0"/>
          </a:p>
          <a:p>
            <a:pPr marL="0" indent="0">
              <a:buNone/>
            </a:pPr>
            <a:endParaRPr lang="en-US" sz="3200" dirty="0"/>
          </a:p>
          <a:p>
            <a:endParaRPr lang="en-US" dirty="0"/>
          </a:p>
        </p:txBody>
      </p:sp>
    </p:spTree>
    <p:extLst>
      <p:ext uri="{BB962C8B-B14F-4D97-AF65-F5344CB8AC3E}">
        <p14:creationId xmlns:p14="http://schemas.microsoft.com/office/powerpoint/2010/main" val="896367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AMERICAN LEADER: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a:xfrm>
            <a:off x="685800" y="2194560"/>
            <a:ext cx="4714336" cy="4024125"/>
          </a:xfrm>
        </p:spPr>
        <p:txBody>
          <a:bodyPr>
            <a:normAutofit/>
          </a:bodyPr>
          <a:lstStyle/>
          <a:p>
            <a:pPr marL="0" indent="0">
              <a:buNone/>
            </a:pPr>
            <a:endParaRPr lang="en-US" sz="3200" dirty="0"/>
          </a:p>
          <a:p>
            <a:pPr marL="0" indent="0">
              <a:buNone/>
            </a:pPr>
            <a:r>
              <a:rPr lang="en-US" sz="4000" dirty="0"/>
              <a:t>If you are more celebrity than servant you'll always be a tourist and never </a:t>
            </a:r>
            <a:r>
              <a:rPr lang="en-US" sz="4000" dirty="0" err="1"/>
              <a:t>indigentist</a:t>
            </a:r>
            <a:r>
              <a:rPr lang="en-US" sz="4000" dirty="0"/>
              <a:t>.</a:t>
            </a:r>
            <a:endParaRPr lang="en-US" sz="3200" dirty="0"/>
          </a:p>
          <a:p>
            <a:pPr marL="0" indent="0">
              <a:buNone/>
            </a:pPr>
            <a:endParaRPr lang="en-US" sz="3200" dirty="0"/>
          </a:p>
          <a:p>
            <a:endParaRPr lang="en-US" dirty="0"/>
          </a:p>
        </p:txBody>
      </p:sp>
      <p:pic>
        <p:nvPicPr>
          <p:cNvPr id="4" name="Picture 3">
            <a:extLst>
              <a:ext uri="{FF2B5EF4-FFF2-40B4-BE49-F238E27FC236}">
                <a16:creationId xmlns:a16="http://schemas.microsoft.com/office/drawing/2014/main" id="{BF38C4C0-05D1-0C4F-BACA-E0AB078A7B42}"/>
              </a:ext>
            </a:extLst>
          </p:cNvPr>
          <p:cNvPicPr>
            <a:picLocks noChangeAspect="1"/>
          </p:cNvPicPr>
          <p:nvPr/>
        </p:nvPicPr>
        <p:blipFill>
          <a:blip r:embed="rId2"/>
          <a:stretch>
            <a:fillRect/>
          </a:stretch>
        </p:blipFill>
        <p:spPr>
          <a:xfrm>
            <a:off x="5816001" y="2194560"/>
            <a:ext cx="5690199" cy="4278677"/>
          </a:xfrm>
          <a:prstGeom prst="rect">
            <a:avLst/>
          </a:prstGeom>
        </p:spPr>
      </p:pic>
    </p:spTree>
    <p:extLst>
      <p:ext uri="{BB962C8B-B14F-4D97-AF65-F5344CB8AC3E}">
        <p14:creationId xmlns:p14="http://schemas.microsoft.com/office/powerpoint/2010/main" val="11730363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DANIEL AS A MODEL: </a:t>
            </a:r>
          </a:p>
        </p:txBody>
      </p:sp>
      <p:sp>
        <p:nvSpPr>
          <p:cNvPr id="5" name="Content Placeholder 4">
            <a:extLst>
              <a:ext uri="{FF2B5EF4-FFF2-40B4-BE49-F238E27FC236}">
                <a16:creationId xmlns:a16="http://schemas.microsoft.com/office/drawing/2014/main" id="{001917BF-C850-2642-8991-C3402C070F33}"/>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3E4DCADD-ED13-7E44-80AF-F929D34D61B5}"/>
              </a:ext>
            </a:extLst>
          </p:cNvPr>
          <p:cNvPicPr>
            <a:picLocks noChangeAspect="1"/>
          </p:cNvPicPr>
          <p:nvPr/>
        </p:nvPicPr>
        <p:blipFill>
          <a:blip r:embed="rId2"/>
          <a:stretch>
            <a:fillRect/>
          </a:stretch>
        </p:blipFill>
        <p:spPr>
          <a:xfrm>
            <a:off x="1846053" y="2010064"/>
            <a:ext cx="8143336" cy="4393116"/>
          </a:xfrm>
          <a:prstGeom prst="rect">
            <a:avLst/>
          </a:prstGeom>
        </p:spPr>
      </p:pic>
    </p:spTree>
    <p:extLst>
      <p:ext uri="{BB962C8B-B14F-4D97-AF65-F5344CB8AC3E}">
        <p14:creationId xmlns:p14="http://schemas.microsoft.com/office/powerpoint/2010/main" val="40242783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DANIEL AS A MODEL: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r>
              <a:rPr lang="en-US" sz="4000" dirty="0"/>
              <a:t>Daniel 5-6 Related to Civics: </a:t>
            </a:r>
          </a:p>
          <a:p>
            <a:pPr marL="0" indent="0">
              <a:buNone/>
            </a:pPr>
            <a:endParaRPr lang="en-US" sz="4000" dirty="0"/>
          </a:p>
          <a:p>
            <a:pPr marL="0" indent="0">
              <a:buNone/>
            </a:pPr>
            <a:r>
              <a:rPr lang="en-US" sz="4000" dirty="0"/>
              <a:t>1.	Daniel is from David’s royal family. </a:t>
            </a:r>
          </a:p>
          <a:p>
            <a:pPr marL="0" indent="0">
              <a:buNone/>
            </a:pPr>
            <a:r>
              <a:rPr lang="en-US" sz="4000" dirty="0"/>
              <a:t>2.	Renown for is wisdom and intelligence. </a:t>
            </a:r>
          </a:p>
          <a:p>
            <a:pPr marL="0" indent="0">
              <a:buNone/>
            </a:pPr>
            <a:r>
              <a:rPr lang="en-US" sz="4000" dirty="0"/>
              <a:t>3.	His specialty is dream interpretation…if you can help someone understand their dream. </a:t>
            </a:r>
          </a:p>
          <a:p>
            <a:pPr marL="0" indent="0">
              <a:buNone/>
            </a:pPr>
            <a:endParaRPr lang="en-US" sz="4000" dirty="0"/>
          </a:p>
          <a:p>
            <a:pPr marL="0" indent="0">
              <a:buNone/>
            </a:pPr>
            <a:r>
              <a:rPr lang="en-US" sz="4000" dirty="0"/>
              <a:t>4.	His righteousness is legendary. </a:t>
            </a:r>
          </a:p>
          <a:p>
            <a:pPr marL="0" indent="0">
              <a:buNone/>
            </a:pPr>
            <a:endParaRPr lang="en-US" sz="4000" dirty="0"/>
          </a:p>
          <a:p>
            <a:pPr marL="0" indent="0">
              <a:buNone/>
            </a:pPr>
            <a:r>
              <a:rPr lang="en-US" sz="4000" dirty="0"/>
              <a:t>5.	The Bible is usually brutally honest. There’s no dirt on Daniel. </a:t>
            </a:r>
          </a:p>
          <a:p>
            <a:pPr marL="0" indent="0">
              <a:buNone/>
            </a:pPr>
            <a:endParaRPr lang="en-US" sz="4000" dirty="0"/>
          </a:p>
          <a:p>
            <a:pPr marL="0" indent="0">
              <a:buNone/>
            </a:pPr>
            <a:r>
              <a:rPr lang="en-US" sz="4000" dirty="0"/>
              <a:t>6.	He’s a government official under 4 Babylon kings: </a:t>
            </a:r>
          </a:p>
          <a:p>
            <a:pPr marL="0" indent="0">
              <a:buNone/>
            </a:pPr>
            <a:endParaRPr lang="en-US" sz="4000" dirty="0"/>
          </a:p>
          <a:p>
            <a:pPr marL="0" indent="0">
              <a:buNone/>
            </a:pPr>
            <a:r>
              <a:rPr lang="en-US" sz="4000" dirty="0"/>
              <a:t>7.	He’s a governmental worker whose ministry extends over 70 year of exile…</a:t>
            </a:r>
          </a:p>
          <a:p>
            <a:pPr marL="0" indent="0">
              <a:buNone/>
            </a:pPr>
            <a:endParaRPr lang="en-US" sz="4000" dirty="0"/>
          </a:p>
          <a:p>
            <a:pPr marL="0" indent="0">
              <a:buNone/>
            </a:pPr>
            <a:endParaRPr lang="en-US" sz="3200" dirty="0"/>
          </a:p>
          <a:p>
            <a:endParaRPr lang="en-US" dirty="0"/>
          </a:p>
        </p:txBody>
      </p:sp>
    </p:spTree>
    <p:extLst>
      <p:ext uri="{BB962C8B-B14F-4D97-AF65-F5344CB8AC3E}">
        <p14:creationId xmlns:p14="http://schemas.microsoft.com/office/powerpoint/2010/main" val="41814754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DANIEL AS A MODEL: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r>
              <a:rPr lang="en-US" sz="4000" dirty="0"/>
              <a:t>Daniel 5-6 Related to Civics: </a:t>
            </a:r>
          </a:p>
          <a:p>
            <a:pPr marL="0" indent="0">
              <a:buNone/>
            </a:pPr>
            <a:r>
              <a:rPr lang="en-US" sz="3200" dirty="0"/>
              <a:t>4.	His righteousness is legendary. </a:t>
            </a:r>
          </a:p>
          <a:p>
            <a:pPr marL="0" indent="0">
              <a:buNone/>
            </a:pPr>
            <a:r>
              <a:rPr lang="en-US" sz="3200" dirty="0"/>
              <a:t>5.	The Bible is usually brutally honest. There’s no dirt on Daniel. </a:t>
            </a:r>
          </a:p>
          <a:p>
            <a:pPr marL="0" indent="0">
              <a:buNone/>
            </a:pPr>
            <a:r>
              <a:rPr lang="en-US" sz="3200" dirty="0"/>
              <a:t>6.	He’s a government official under 4 Babylon kings: </a:t>
            </a:r>
          </a:p>
          <a:p>
            <a:pPr marL="0" indent="0">
              <a:buNone/>
            </a:pPr>
            <a:r>
              <a:rPr lang="en-US" sz="3200" dirty="0"/>
              <a:t>7.	He’s a governmental worker whose ministry extends over 70 year of exile…</a:t>
            </a:r>
          </a:p>
          <a:p>
            <a:pPr marL="0" indent="0">
              <a:buNone/>
            </a:pPr>
            <a:endParaRPr lang="en-US" sz="4000" dirty="0"/>
          </a:p>
          <a:p>
            <a:pPr marL="0" indent="0">
              <a:buNone/>
            </a:pPr>
            <a:endParaRPr lang="en-US" sz="3200" dirty="0"/>
          </a:p>
          <a:p>
            <a:endParaRPr lang="en-US" dirty="0"/>
          </a:p>
        </p:txBody>
      </p:sp>
    </p:spTree>
    <p:extLst>
      <p:ext uri="{BB962C8B-B14F-4D97-AF65-F5344CB8AC3E}">
        <p14:creationId xmlns:p14="http://schemas.microsoft.com/office/powerpoint/2010/main" val="19187210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normAutofit/>
          </a:bodyPr>
          <a:lstStyle/>
          <a:p>
            <a:r>
              <a:rPr lang="en-US" dirty="0"/>
              <a:t>DANIEL AS A MODEL: </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pPr marL="0" indent="0">
              <a:buNone/>
            </a:pPr>
            <a:r>
              <a:rPr lang="en-US" sz="4000" dirty="0"/>
              <a:t>Daniel 5-6 Related to Civics: </a:t>
            </a:r>
          </a:p>
          <a:p>
            <a:pPr marL="0" indent="0">
              <a:buNone/>
            </a:pPr>
            <a:r>
              <a:rPr lang="en-US" sz="3200" dirty="0"/>
              <a:t>4.	His righteousness is legendary. </a:t>
            </a:r>
          </a:p>
          <a:p>
            <a:pPr marL="0" indent="0">
              <a:buNone/>
            </a:pPr>
            <a:r>
              <a:rPr lang="en-US" sz="3200" dirty="0"/>
              <a:t>5.	The Bible is usually brutally honest. There’s no dirt on Daniel. </a:t>
            </a:r>
          </a:p>
          <a:p>
            <a:pPr marL="0" indent="0">
              <a:buNone/>
            </a:pPr>
            <a:r>
              <a:rPr lang="en-US" sz="3200" dirty="0"/>
              <a:t>6.	He’s a government official under 4 Babylon kings: </a:t>
            </a:r>
          </a:p>
          <a:p>
            <a:pPr marL="0" indent="0">
              <a:buNone/>
            </a:pPr>
            <a:r>
              <a:rPr lang="en-US" sz="3200" dirty="0"/>
              <a:t>7.	He’s a governmental worker whose ministry extends over 70 year of exile…</a:t>
            </a:r>
          </a:p>
          <a:p>
            <a:pPr marL="0" indent="0">
              <a:buNone/>
            </a:pPr>
            <a:endParaRPr lang="en-US" sz="4000" dirty="0"/>
          </a:p>
          <a:p>
            <a:pPr marL="0" indent="0">
              <a:buNone/>
            </a:pPr>
            <a:endParaRPr lang="en-US" sz="3200" dirty="0"/>
          </a:p>
          <a:p>
            <a:endParaRPr lang="en-US" dirty="0"/>
          </a:p>
        </p:txBody>
      </p:sp>
    </p:spTree>
    <p:extLst>
      <p:ext uri="{BB962C8B-B14F-4D97-AF65-F5344CB8AC3E}">
        <p14:creationId xmlns:p14="http://schemas.microsoft.com/office/powerpoint/2010/main" val="19216177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AD50-F140-514A-B83A-92DB6502638D}"/>
              </a:ext>
            </a:extLst>
          </p:cNvPr>
          <p:cNvSpPr>
            <a:spLocks noGrp="1"/>
          </p:cNvSpPr>
          <p:nvPr>
            <p:ph type="title"/>
          </p:nvPr>
        </p:nvSpPr>
        <p:spPr>
          <a:xfrm>
            <a:off x="3085381" y="579398"/>
            <a:ext cx="8610600" cy="1293028"/>
          </a:xfrm>
        </p:spPr>
        <p:txBody>
          <a:bodyPr/>
          <a:lstStyle/>
          <a:p>
            <a:r>
              <a:rPr lang="en-US" dirty="0"/>
              <a:t>Governance in Finality</a:t>
            </a:r>
            <a:br>
              <a:rPr lang="en-US" dirty="0"/>
            </a:br>
            <a:endParaRPr lang="en-US" dirty="0"/>
          </a:p>
        </p:txBody>
      </p:sp>
      <p:sp>
        <p:nvSpPr>
          <p:cNvPr id="3" name="Content Placeholder 2">
            <a:extLst>
              <a:ext uri="{FF2B5EF4-FFF2-40B4-BE49-F238E27FC236}">
                <a16:creationId xmlns:a16="http://schemas.microsoft.com/office/drawing/2014/main" id="{79C5FC49-0EEB-084E-AA00-FEC409CD0538}"/>
              </a:ext>
            </a:extLst>
          </p:cNvPr>
          <p:cNvSpPr>
            <a:spLocks noGrp="1"/>
          </p:cNvSpPr>
          <p:nvPr>
            <p:ph idx="1"/>
          </p:nvPr>
        </p:nvSpPr>
        <p:spPr>
          <a:xfrm>
            <a:off x="875581" y="1607963"/>
            <a:ext cx="10820400" cy="4024125"/>
          </a:xfrm>
        </p:spPr>
        <p:txBody>
          <a:bodyPr>
            <a:normAutofit/>
          </a:bodyPr>
          <a:lstStyle/>
          <a:p>
            <a:r>
              <a:rPr lang="en-US" sz="3200" dirty="0"/>
              <a:t>The Future of Government and our Response: </a:t>
            </a:r>
          </a:p>
          <a:p>
            <a:pPr marL="0" indent="0">
              <a:buNone/>
            </a:pPr>
            <a:endParaRPr lang="en-US" sz="3200" dirty="0"/>
          </a:p>
        </p:txBody>
      </p:sp>
      <p:pic>
        <p:nvPicPr>
          <p:cNvPr id="6" name="Picture 5">
            <a:extLst>
              <a:ext uri="{FF2B5EF4-FFF2-40B4-BE49-F238E27FC236}">
                <a16:creationId xmlns:a16="http://schemas.microsoft.com/office/drawing/2014/main" id="{66BA4A7D-AEC9-6041-AD82-D30CFE4887B5}"/>
              </a:ext>
            </a:extLst>
          </p:cNvPr>
          <p:cNvPicPr>
            <a:picLocks noChangeAspect="1"/>
          </p:cNvPicPr>
          <p:nvPr/>
        </p:nvPicPr>
        <p:blipFill>
          <a:blip r:embed="rId2"/>
          <a:stretch>
            <a:fillRect/>
          </a:stretch>
        </p:blipFill>
        <p:spPr>
          <a:xfrm>
            <a:off x="2587924" y="2237755"/>
            <a:ext cx="7127575" cy="4651681"/>
          </a:xfrm>
          <a:prstGeom prst="rect">
            <a:avLst/>
          </a:prstGeom>
        </p:spPr>
      </p:pic>
    </p:spTree>
    <p:extLst>
      <p:ext uri="{BB962C8B-B14F-4D97-AF65-F5344CB8AC3E}">
        <p14:creationId xmlns:p14="http://schemas.microsoft.com/office/powerpoint/2010/main" val="1325146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a:xfrm>
            <a:off x="3546310" y="49278"/>
            <a:ext cx="8610600" cy="1293028"/>
          </a:xfrm>
        </p:spPr>
        <p:txBody>
          <a:bodyPr/>
          <a:lstStyle/>
          <a:p>
            <a:r>
              <a:rPr lang="en-US" dirty="0"/>
              <a:t>SUSTAINABLE.</a:t>
            </a:r>
          </a:p>
        </p:txBody>
      </p:sp>
      <p:pic>
        <p:nvPicPr>
          <p:cNvPr id="4" name="Picture 3">
            <a:extLst>
              <a:ext uri="{FF2B5EF4-FFF2-40B4-BE49-F238E27FC236}">
                <a16:creationId xmlns:a16="http://schemas.microsoft.com/office/drawing/2014/main" id="{670901AE-6F95-074B-A672-108B0175D0F3}"/>
              </a:ext>
            </a:extLst>
          </p:cNvPr>
          <p:cNvPicPr>
            <a:picLocks noChangeAspect="1"/>
          </p:cNvPicPr>
          <p:nvPr/>
        </p:nvPicPr>
        <p:blipFill>
          <a:blip r:embed="rId2"/>
          <a:stretch>
            <a:fillRect/>
          </a:stretch>
        </p:blipFill>
        <p:spPr>
          <a:xfrm>
            <a:off x="931654" y="237663"/>
            <a:ext cx="7625166" cy="6571059"/>
          </a:xfrm>
          <a:prstGeom prst="rect">
            <a:avLst/>
          </a:prstGeom>
        </p:spPr>
      </p:pic>
    </p:spTree>
    <p:extLst>
      <p:ext uri="{BB962C8B-B14F-4D97-AF65-F5344CB8AC3E}">
        <p14:creationId xmlns:p14="http://schemas.microsoft.com/office/powerpoint/2010/main" val="2538938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AD50-F140-514A-B83A-92DB6502638D}"/>
              </a:ext>
            </a:extLst>
          </p:cNvPr>
          <p:cNvSpPr>
            <a:spLocks noGrp="1"/>
          </p:cNvSpPr>
          <p:nvPr>
            <p:ph type="title"/>
          </p:nvPr>
        </p:nvSpPr>
        <p:spPr/>
        <p:txBody>
          <a:bodyPr/>
          <a:lstStyle/>
          <a:p>
            <a:r>
              <a:rPr lang="en-US" dirty="0"/>
              <a:t>Governance in Finality</a:t>
            </a:r>
            <a:br>
              <a:rPr lang="en-US" dirty="0"/>
            </a:br>
            <a:endParaRPr lang="en-US" dirty="0"/>
          </a:p>
        </p:txBody>
      </p:sp>
      <p:sp>
        <p:nvSpPr>
          <p:cNvPr id="3" name="Content Placeholder 2">
            <a:extLst>
              <a:ext uri="{FF2B5EF4-FFF2-40B4-BE49-F238E27FC236}">
                <a16:creationId xmlns:a16="http://schemas.microsoft.com/office/drawing/2014/main" id="{79C5FC49-0EEB-084E-AA00-FEC409CD0538}"/>
              </a:ext>
            </a:extLst>
          </p:cNvPr>
          <p:cNvSpPr>
            <a:spLocks noGrp="1"/>
          </p:cNvSpPr>
          <p:nvPr>
            <p:ph idx="1"/>
          </p:nvPr>
        </p:nvSpPr>
        <p:spPr/>
        <p:txBody>
          <a:bodyPr>
            <a:normAutofit/>
          </a:bodyPr>
          <a:lstStyle/>
          <a:p>
            <a:r>
              <a:rPr lang="en-US" sz="3200" dirty="0"/>
              <a:t>The Future of Government and our Response: </a:t>
            </a:r>
          </a:p>
          <a:p>
            <a:endParaRPr lang="en-US" sz="3200" dirty="0"/>
          </a:p>
          <a:p>
            <a:r>
              <a:rPr lang="en-US" sz="3200" dirty="0"/>
              <a:t>A single individual or group will come forth as an elite to give arbitrary absolutes but relative principles and relative law that they enforce and prorogate as though they were real absolute. </a:t>
            </a:r>
          </a:p>
        </p:txBody>
      </p:sp>
    </p:spTree>
    <p:extLst>
      <p:ext uri="{BB962C8B-B14F-4D97-AF65-F5344CB8AC3E}">
        <p14:creationId xmlns:p14="http://schemas.microsoft.com/office/powerpoint/2010/main" val="2850802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AD50-F140-514A-B83A-92DB6502638D}"/>
              </a:ext>
            </a:extLst>
          </p:cNvPr>
          <p:cNvSpPr>
            <a:spLocks noGrp="1"/>
          </p:cNvSpPr>
          <p:nvPr>
            <p:ph type="title"/>
          </p:nvPr>
        </p:nvSpPr>
        <p:spPr/>
        <p:txBody>
          <a:bodyPr/>
          <a:lstStyle/>
          <a:p>
            <a:r>
              <a:rPr lang="en-US" dirty="0"/>
              <a:t>THE ELITE</a:t>
            </a:r>
            <a:br>
              <a:rPr lang="en-US" dirty="0"/>
            </a:br>
            <a:endParaRPr lang="en-US" dirty="0"/>
          </a:p>
        </p:txBody>
      </p:sp>
      <p:sp>
        <p:nvSpPr>
          <p:cNvPr id="3" name="Content Placeholder 2">
            <a:extLst>
              <a:ext uri="{FF2B5EF4-FFF2-40B4-BE49-F238E27FC236}">
                <a16:creationId xmlns:a16="http://schemas.microsoft.com/office/drawing/2014/main" id="{79C5FC49-0EEB-084E-AA00-FEC409CD0538}"/>
              </a:ext>
            </a:extLst>
          </p:cNvPr>
          <p:cNvSpPr>
            <a:spLocks noGrp="1"/>
          </p:cNvSpPr>
          <p:nvPr>
            <p:ph idx="1"/>
          </p:nvPr>
        </p:nvSpPr>
        <p:spPr>
          <a:xfrm>
            <a:off x="375249" y="1625217"/>
            <a:ext cx="5214668" cy="4024125"/>
          </a:xfrm>
        </p:spPr>
        <p:txBody>
          <a:bodyPr>
            <a:normAutofit/>
          </a:bodyPr>
          <a:lstStyle/>
          <a:p>
            <a:r>
              <a:rPr lang="en-US" sz="3600" dirty="0"/>
              <a:t>- The intellectual, scientific community and the government will likely provide such an elite. At the world council in 1975, it was declared that at sometime there will be an elite. </a:t>
            </a:r>
          </a:p>
        </p:txBody>
      </p:sp>
      <p:pic>
        <p:nvPicPr>
          <p:cNvPr id="4" name="Picture 3">
            <a:extLst>
              <a:ext uri="{FF2B5EF4-FFF2-40B4-BE49-F238E27FC236}">
                <a16:creationId xmlns:a16="http://schemas.microsoft.com/office/drawing/2014/main" id="{17FDFEDD-A1C5-D242-83EF-48A16E444E77}"/>
              </a:ext>
            </a:extLst>
          </p:cNvPr>
          <p:cNvPicPr>
            <a:picLocks noChangeAspect="1"/>
          </p:cNvPicPr>
          <p:nvPr/>
        </p:nvPicPr>
        <p:blipFill>
          <a:blip r:embed="rId2"/>
          <a:stretch>
            <a:fillRect/>
          </a:stretch>
        </p:blipFill>
        <p:spPr>
          <a:xfrm>
            <a:off x="7725646" y="1625217"/>
            <a:ext cx="3780554" cy="5080958"/>
          </a:xfrm>
          <a:prstGeom prst="rect">
            <a:avLst/>
          </a:prstGeom>
        </p:spPr>
      </p:pic>
    </p:spTree>
    <p:extLst>
      <p:ext uri="{BB962C8B-B14F-4D97-AF65-F5344CB8AC3E}">
        <p14:creationId xmlns:p14="http://schemas.microsoft.com/office/powerpoint/2010/main" val="9217852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AD50-F140-514A-B83A-92DB6502638D}"/>
              </a:ext>
            </a:extLst>
          </p:cNvPr>
          <p:cNvSpPr>
            <a:spLocks noGrp="1"/>
          </p:cNvSpPr>
          <p:nvPr>
            <p:ph type="title"/>
          </p:nvPr>
        </p:nvSpPr>
        <p:spPr/>
        <p:txBody>
          <a:bodyPr/>
          <a:lstStyle/>
          <a:p>
            <a:r>
              <a:rPr lang="en-US" dirty="0"/>
              <a:t>ARBITRARY ELITE, ARBITRARY ABSOLUTES</a:t>
            </a:r>
            <a:br>
              <a:rPr lang="en-US" dirty="0"/>
            </a:br>
            <a:endParaRPr lang="en-US" dirty="0"/>
          </a:p>
        </p:txBody>
      </p:sp>
      <p:sp>
        <p:nvSpPr>
          <p:cNvPr id="3" name="Content Placeholder 2">
            <a:extLst>
              <a:ext uri="{FF2B5EF4-FFF2-40B4-BE49-F238E27FC236}">
                <a16:creationId xmlns:a16="http://schemas.microsoft.com/office/drawing/2014/main" id="{79C5FC49-0EEB-084E-AA00-FEC409CD0538}"/>
              </a:ext>
            </a:extLst>
          </p:cNvPr>
          <p:cNvSpPr>
            <a:spLocks noGrp="1"/>
          </p:cNvSpPr>
          <p:nvPr>
            <p:ph idx="1"/>
          </p:nvPr>
        </p:nvSpPr>
        <p:spPr/>
        <p:txBody>
          <a:bodyPr>
            <a:normAutofit/>
          </a:bodyPr>
          <a:lstStyle/>
          <a:p>
            <a:r>
              <a:rPr lang="en-US" sz="3600" dirty="0"/>
              <a:t>There is no absolute ethic to accompany absolute power. This is exactly what stands ahead of us. This is what stands ahead of us, with an arbitrary elite taking over and giving arbitrary absolutes, arbitrarily to the community. </a:t>
            </a:r>
          </a:p>
        </p:txBody>
      </p:sp>
    </p:spTree>
    <p:extLst>
      <p:ext uri="{BB962C8B-B14F-4D97-AF65-F5344CB8AC3E}">
        <p14:creationId xmlns:p14="http://schemas.microsoft.com/office/powerpoint/2010/main" val="28419189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AD50-F140-514A-B83A-92DB6502638D}"/>
              </a:ext>
            </a:extLst>
          </p:cNvPr>
          <p:cNvSpPr>
            <a:spLocks noGrp="1"/>
          </p:cNvSpPr>
          <p:nvPr>
            <p:ph type="title"/>
          </p:nvPr>
        </p:nvSpPr>
        <p:spPr/>
        <p:txBody>
          <a:bodyPr/>
          <a:lstStyle/>
          <a:p>
            <a:r>
              <a:rPr lang="en-US" dirty="0"/>
              <a:t>HUMANISM</a:t>
            </a:r>
            <a:br>
              <a:rPr lang="en-US" dirty="0"/>
            </a:br>
            <a:endParaRPr lang="en-US" dirty="0"/>
          </a:p>
        </p:txBody>
      </p:sp>
      <p:sp>
        <p:nvSpPr>
          <p:cNvPr id="3" name="Content Placeholder 2">
            <a:extLst>
              <a:ext uri="{FF2B5EF4-FFF2-40B4-BE49-F238E27FC236}">
                <a16:creationId xmlns:a16="http://schemas.microsoft.com/office/drawing/2014/main" id="{79C5FC49-0EEB-084E-AA00-FEC409CD0538}"/>
              </a:ext>
            </a:extLst>
          </p:cNvPr>
          <p:cNvSpPr>
            <a:spLocks noGrp="1"/>
          </p:cNvSpPr>
          <p:nvPr>
            <p:ph idx="1"/>
          </p:nvPr>
        </p:nvSpPr>
        <p:spPr/>
        <p:txBody>
          <a:bodyPr>
            <a:normAutofit/>
          </a:bodyPr>
          <a:lstStyle/>
          <a:p>
            <a:r>
              <a:rPr lang="en-US" sz="3600" dirty="0"/>
              <a:t>Humanism has found no solution to deal with morals, ethics, and values.  Jean J. Roseau romantic utopian theories of social contract and were applied led to the violence of the French Revolution and to the rise of Napoleon. </a:t>
            </a:r>
          </a:p>
        </p:txBody>
      </p:sp>
    </p:spTree>
    <p:extLst>
      <p:ext uri="{BB962C8B-B14F-4D97-AF65-F5344CB8AC3E}">
        <p14:creationId xmlns:p14="http://schemas.microsoft.com/office/powerpoint/2010/main" val="4193315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MANUPLUATION </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dirty="0"/>
              <a:t>FRANCIS CLICK</a:t>
            </a:r>
          </a:p>
          <a:p>
            <a:pPr marL="0" indent="0">
              <a:buNone/>
            </a:pPr>
            <a:endParaRPr lang="en-US" dirty="0"/>
          </a:p>
          <a:p>
            <a:pPr marL="0" indent="0">
              <a:buNone/>
            </a:pPr>
            <a:r>
              <a:rPr lang="en-US" sz="2800" dirty="0"/>
              <a:t>“Some people and some groups of people should decide that some people should have fewer children and others should have more. You have to decide who is to be born.” </a:t>
            </a:r>
          </a:p>
          <a:p>
            <a:pPr marL="0" indent="0">
              <a:buNone/>
            </a:pPr>
            <a:endParaRPr lang="en-US" sz="2800" dirty="0"/>
          </a:p>
          <a:p>
            <a:pPr marL="0" indent="0">
              <a:buNone/>
            </a:pPr>
            <a:r>
              <a:rPr lang="en-US" sz="2800" dirty="0"/>
              <a:t>This is only a little part – he is giving a call for a certain group of people who will determine what kind of people we want genetically in the future and then we will set up to make them. </a:t>
            </a:r>
          </a:p>
          <a:p>
            <a:endParaRPr lang="en-US" dirty="0"/>
          </a:p>
          <a:p>
            <a:endParaRPr lang="en-US" dirty="0"/>
          </a:p>
        </p:txBody>
      </p:sp>
    </p:spTree>
    <p:extLst>
      <p:ext uri="{BB962C8B-B14F-4D97-AF65-F5344CB8AC3E}">
        <p14:creationId xmlns:p14="http://schemas.microsoft.com/office/powerpoint/2010/main" val="3777827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a:xfrm>
            <a:off x="2878347" y="437813"/>
            <a:ext cx="8610600" cy="1293028"/>
          </a:xfrm>
        </p:spPr>
        <p:txBody>
          <a:bodyPr/>
          <a:lstStyle/>
          <a:p>
            <a:r>
              <a:rPr lang="en-US" dirty="0"/>
              <a:t>TINKER </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419819" y="182497"/>
            <a:ext cx="5956540" cy="4024125"/>
          </a:xfrm>
        </p:spPr>
        <p:txBody>
          <a:bodyPr/>
          <a:lstStyle/>
          <a:p>
            <a:pPr marL="0" indent="0">
              <a:buNone/>
            </a:pPr>
            <a:endParaRPr lang="en-US" dirty="0"/>
          </a:p>
          <a:p>
            <a:pPr marL="0" indent="0">
              <a:buNone/>
            </a:pPr>
            <a:r>
              <a:rPr lang="en-US" sz="2800" dirty="0"/>
              <a:t>Now when people believe that humans are made in God’s image, there is a real base for humanness. Human-ness. Humanness, for people to be uniquely human. But once this is removed, as largely the case in terms of consensus in much of the Western world, there is no reason. </a:t>
            </a:r>
          </a:p>
          <a:p>
            <a:pPr marL="0" indent="0">
              <a:buNone/>
            </a:pPr>
            <a:r>
              <a:rPr lang="en-US" sz="2800" dirty="0"/>
              <a:t>Once we see people as no different from machines, as qualitative no reason why we should not change the parts on them or tinker with them. </a:t>
            </a:r>
          </a:p>
          <a:p>
            <a:pPr marL="0" indent="0">
              <a:buNone/>
            </a:pPr>
            <a:endParaRPr lang="en-US" sz="2800" dirty="0"/>
          </a:p>
          <a:p>
            <a:endParaRPr lang="en-US" dirty="0"/>
          </a:p>
          <a:p>
            <a:endParaRPr lang="en-US" dirty="0"/>
          </a:p>
        </p:txBody>
      </p:sp>
      <p:pic>
        <p:nvPicPr>
          <p:cNvPr id="4" name="Picture 3">
            <a:extLst>
              <a:ext uri="{FF2B5EF4-FFF2-40B4-BE49-F238E27FC236}">
                <a16:creationId xmlns:a16="http://schemas.microsoft.com/office/drawing/2014/main" id="{637630D1-2940-7442-A9F2-3F2A3E00BBB2}"/>
              </a:ext>
            </a:extLst>
          </p:cNvPr>
          <p:cNvPicPr>
            <a:picLocks noChangeAspect="1"/>
          </p:cNvPicPr>
          <p:nvPr/>
        </p:nvPicPr>
        <p:blipFill>
          <a:blip r:embed="rId2"/>
          <a:stretch>
            <a:fillRect/>
          </a:stretch>
        </p:blipFill>
        <p:spPr>
          <a:xfrm>
            <a:off x="6820619" y="1730841"/>
            <a:ext cx="4951562" cy="4951562"/>
          </a:xfrm>
          <a:prstGeom prst="rect">
            <a:avLst/>
          </a:prstGeom>
        </p:spPr>
      </p:pic>
    </p:spTree>
    <p:extLst>
      <p:ext uri="{BB962C8B-B14F-4D97-AF65-F5344CB8AC3E}">
        <p14:creationId xmlns:p14="http://schemas.microsoft.com/office/powerpoint/2010/main" val="11482321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TINKER </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dirty="0"/>
              <a:t>FRANCIS CRICK</a:t>
            </a:r>
          </a:p>
          <a:p>
            <a:pPr marL="0" indent="0">
              <a:buNone/>
            </a:pPr>
            <a:endParaRPr lang="en-US" dirty="0"/>
          </a:p>
          <a:p>
            <a:pPr marL="0" indent="0">
              <a:buNone/>
            </a:pPr>
            <a:r>
              <a:rPr lang="en-US" sz="3600" dirty="0"/>
              <a:t>He said, and I quote, “There is no reason why we should not tinker with people genetically. There is no reason we should not manipulate them and there is no reason why we should not control them.” </a:t>
            </a:r>
          </a:p>
          <a:p>
            <a:endParaRPr lang="en-US" dirty="0"/>
          </a:p>
          <a:p>
            <a:endParaRPr lang="en-US" dirty="0"/>
          </a:p>
        </p:txBody>
      </p:sp>
    </p:spTree>
    <p:extLst>
      <p:ext uri="{BB962C8B-B14F-4D97-AF65-F5344CB8AC3E}">
        <p14:creationId xmlns:p14="http://schemas.microsoft.com/office/powerpoint/2010/main" val="42405465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MANIPULATION IN MESSAGING </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sz="3600" dirty="0"/>
              <a:t>Tremendous manipulation of messaging today, social media and the like. Engineering the conversation….and the loss of freedom. We can take the same event, a riot and edit it differently, announce it as a different story and complete change a perspective to favor whomever we would want. We would be naïve to not see that. </a:t>
            </a:r>
            <a:endParaRPr lang="en-US" dirty="0"/>
          </a:p>
          <a:p>
            <a:endParaRPr lang="en-US" dirty="0"/>
          </a:p>
        </p:txBody>
      </p:sp>
    </p:spTree>
    <p:extLst>
      <p:ext uri="{BB962C8B-B14F-4D97-AF65-F5344CB8AC3E}">
        <p14:creationId xmlns:p14="http://schemas.microsoft.com/office/powerpoint/2010/main" val="24230463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Christian Consensus</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sz="3600" dirty="0"/>
              <a:t>The Christian consensus has given us incredible freedoms. The basic Christian message is that an individual can only be right with God, only through the work of Christ alone. This message caried with it of course, many secondary things and secondary blessings. </a:t>
            </a:r>
            <a:endParaRPr lang="en-US" dirty="0"/>
          </a:p>
        </p:txBody>
      </p:sp>
    </p:spTree>
    <p:extLst>
      <p:ext uri="{BB962C8B-B14F-4D97-AF65-F5344CB8AC3E}">
        <p14:creationId xmlns:p14="http://schemas.microsoft.com/office/powerpoint/2010/main" val="2107528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PERSONAL FREEDOM</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sz="3600" dirty="0"/>
              <a:t>Freedoms that did not lead to chaos because of the Christian consensus. If you remove that Christian consensus as a form, then the very freedoms which have been such a glory and wonder. Then these freedoms become the very hammers to destroy by blows and to lead to completely chaos. </a:t>
            </a:r>
            <a:endParaRPr lang="en-US" dirty="0"/>
          </a:p>
        </p:txBody>
      </p:sp>
    </p:spTree>
    <p:extLst>
      <p:ext uri="{BB962C8B-B14F-4D97-AF65-F5344CB8AC3E}">
        <p14:creationId xmlns:p14="http://schemas.microsoft.com/office/powerpoint/2010/main" val="3333639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CA356-95A7-A34B-8FBA-D97AA5DCBC58}"/>
              </a:ext>
            </a:extLst>
          </p:cNvPr>
          <p:cNvSpPr>
            <a:spLocks noGrp="1"/>
          </p:cNvSpPr>
          <p:nvPr>
            <p:ph type="title"/>
          </p:nvPr>
        </p:nvSpPr>
        <p:spPr/>
        <p:txBody>
          <a:bodyPr/>
          <a:lstStyle/>
          <a:p>
            <a:r>
              <a:rPr lang="en-US" dirty="0"/>
              <a:t>Simplicity. </a:t>
            </a:r>
          </a:p>
        </p:txBody>
      </p:sp>
      <p:sp>
        <p:nvSpPr>
          <p:cNvPr id="3" name="Content Placeholder 2">
            <a:extLst>
              <a:ext uri="{FF2B5EF4-FFF2-40B4-BE49-F238E27FC236}">
                <a16:creationId xmlns:a16="http://schemas.microsoft.com/office/drawing/2014/main" id="{75650271-2299-F442-B4EE-89209959D188}"/>
              </a:ext>
            </a:extLst>
          </p:cNvPr>
          <p:cNvSpPr>
            <a:spLocks noGrp="1"/>
          </p:cNvSpPr>
          <p:nvPr>
            <p:ph idx="1"/>
          </p:nvPr>
        </p:nvSpPr>
        <p:spPr>
          <a:xfrm>
            <a:off x="685800" y="2069502"/>
            <a:ext cx="10820400" cy="4024125"/>
          </a:xfrm>
        </p:spPr>
        <p:txBody>
          <a:bodyPr>
            <a:normAutofit lnSpcReduction="10000"/>
          </a:bodyPr>
          <a:lstStyle/>
          <a:p>
            <a:r>
              <a:rPr lang="en-US" sz="3200" dirty="0"/>
              <a:t>in its essence demands neither a vow of poverty nor a life of rural homesteading.  As an ethic of self-conscious material moderation, it can be practiced in cities and suburbs, townhouses and condominiums. </a:t>
            </a:r>
          </a:p>
          <a:p>
            <a:r>
              <a:rPr lang="en-US" sz="3200" dirty="0"/>
              <a:t> It requires neither a log cabin nor a hairshirt but a deliberate ordering of priorities so as to distinguish between the necessary and superfluous, useful and wasteful, beautiful and vulgar. </a:t>
            </a:r>
          </a:p>
        </p:txBody>
      </p:sp>
    </p:spTree>
    <p:extLst>
      <p:ext uri="{BB962C8B-B14F-4D97-AF65-F5344CB8AC3E}">
        <p14:creationId xmlns:p14="http://schemas.microsoft.com/office/powerpoint/2010/main" val="41960165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FRANCIS SCHAEFFER</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sz="3600" dirty="0"/>
              <a:t>“We must realize that the Reformation world view leads in the direction of government freedom. But the humanist world view with inevitable certainty leads in the direction of statism. This is so because humanists, having no god, must put something at the center, and it is inevitably society, government, or the state.” </a:t>
            </a:r>
          </a:p>
          <a:p>
            <a:pPr marL="0" indent="0">
              <a:buNone/>
            </a:pPr>
            <a:endParaRPr lang="en-US" sz="3600" dirty="0"/>
          </a:p>
        </p:txBody>
      </p:sp>
    </p:spTree>
    <p:extLst>
      <p:ext uri="{BB962C8B-B14F-4D97-AF65-F5344CB8AC3E}">
        <p14:creationId xmlns:p14="http://schemas.microsoft.com/office/powerpoint/2010/main" val="35450464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lgn="ctr">
              <a:buNone/>
            </a:pPr>
            <a:endParaRPr lang="en-US" sz="6000" dirty="0"/>
          </a:p>
          <a:p>
            <a:pPr marL="0" indent="0" algn="ctr">
              <a:buNone/>
            </a:pPr>
            <a:r>
              <a:rPr lang="en-US" sz="6000" dirty="0"/>
              <a:t>Ideas have Consequences</a:t>
            </a:r>
          </a:p>
          <a:p>
            <a:pPr marL="0" indent="0">
              <a:buNone/>
            </a:pPr>
            <a:endParaRPr lang="en-US" sz="3600" dirty="0"/>
          </a:p>
        </p:txBody>
      </p:sp>
    </p:spTree>
    <p:extLst>
      <p:ext uri="{BB962C8B-B14F-4D97-AF65-F5344CB8AC3E}">
        <p14:creationId xmlns:p14="http://schemas.microsoft.com/office/powerpoint/2010/main" val="2265181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TWO EVENTS</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r>
              <a:rPr lang="en-US" sz="3600" dirty="0"/>
              <a:t>Two events in human history: </a:t>
            </a:r>
          </a:p>
          <a:p>
            <a:pPr marL="0" indent="0">
              <a:buNone/>
            </a:pPr>
            <a:endParaRPr lang="en-US" sz="3600" dirty="0"/>
          </a:p>
          <a:p>
            <a:pPr marL="0" indent="0">
              <a:buNone/>
            </a:pPr>
            <a:r>
              <a:rPr lang="en-US" sz="3600" dirty="0"/>
              <a:t>The Reformation and the Renaissance…</a:t>
            </a:r>
          </a:p>
        </p:txBody>
      </p:sp>
    </p:spTree>
    <p:extLst>
      <p:ext uri="{BB962C8B-B14F-4D97-AF65-F5344CB8AC3E}">
        <p14:creationId xmlns:p14="http://schemas.microsoft.com/office/powerpoint/2010/main" val="42447427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TWO EVENTS</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p:txBody>
          <a:bodyPr/>
          <a:lstStyle/>
          <a:p>
            <a:pPr marL="0" indent="0">
              <a:buNone/>
            </a:pPr>
            <a:endParaRPr lang="en-US" sz="3600" dirty="0"/>
          </a:p>
          <a:p>
            <a:pPr marL="0" indent="0">
              <a:buNone/>
            </a:pPr>
            <a:endParaRPr lang="en-US" sz="3600" dirty="0"/>
          </a:p>
          <a:p>
            <a:pPr marL="0" indent="0">
              <a:buNone/>
            </a:pPr>
            <a:r>
              <a:rPr lang="en-US" sz="3600" dirty="0"/>
              <a:t>The Reformation brought with it Judeo-Christian work ethic, human freedom, liberty but also self-control, love of neighbor, personal responsibility. </a:t>
            </a:r>
          </a:p>
          <a:p>
            <a:pPr marL="0" indent="0">
              <a:buNone/>
            </a:pPr>
            <a:endParaRPr lang="en-US" sz="3600" dirty="0"/>
          </a:p>
        </p:txBody>
      </p:sp>
      <p:pic>
        <p:nvPicPr>
          <p:cNvPr id="4" name="Picture 3">
            <a:extLst>
              <a:ext uri="{FF2B5EF4-FFF2-40B4-BE49-F238E27FC236}">
                <a16:creationId xmlns:a16="http://schemas.microsoft.com/office/drawing/2014/main" id="{F43E1D46-1362-3D4F-AE10-C2F769E9C294}"/>
              </a:ext>
            </a:extLst>
          </p:cNvPr>
          <p:cNvPicPr>
            <a:picLocks noChangeAspect="1"/>
          </p:cNvPicPr>
          <p:nvPr/>
        </p:nvPicPr>
        <p:blipFill>
          <a:blip r:embed="rId2"/>
          <a:stretch>
            <a:fillRect/>
          </a:stretch>
        </p:blipFill>
        <p:spPr>
          <a:xfrm>
            <a:off x="685800" y="397535"/>
            <a:ext cx="2209800" cy="2938806"/>
          </a:xfrm>
          <a:prstGeom prst="rect">
            <a:avLst/>
          </a:prstGeom>
        </p:spPr>
      </p:pic>
    </p:spTree>
    <p:extLst>
      <p:ext uri="{BB962C8B-B14F-4D97-AF65-F5344CB8AC3E}">
        <p14:creationId xmlns:p14="http://schemas.microsoft.com/office/powerpoint/2010/main" val="26895091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TWO EVENTS</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46008" y="2598734"/>
            <a:ext cx="11506200" cy="4024125"/>
          </a:xfrm>
        </p:spPr>
        <p:txBody>
          <a:bodyPr/>
          <a:lstStyle/>
          <a:p>
            <a:pPr marL="0" indent="0">
              <a:buNone/>
            </a:pPr>
            <a:endParaRPr lang="en-US" sz="3600" dirty="0"/>
          </a:p>
          <a:p>
            <a:pPr marL="0" indent="0">
              <a:buNone/>
            </a:pPr>
            <a:endParaRPr lang="en-US" sz="3600" dirty="0"/>
          </a:p>
          <a:p>
            <a:pPr marL="0" indent="0">
              <a:buNone/>
            </a:pPr>
            <a:r>
              <a:rPr lang="en-US" sz="3600" dirty="0"/>
              <a:t>The Renaissance brought with it the rediscovery of ancient Greek and Roman texts, the emergence of humanism, different artistic and technological innovations, liberty without the personal control of the reformation. </a:t>
            </a:r>
          </a:p>
        </p:txBody>
      </p:sp>
      <p:pic>
        <p:nvPicPr>
          <p:cNvPr id="4" name="Picture 3">
            <a:extLst>
              <a:ext uri="{FF2B5EF4-FFF2-40B4-BE49-F238E27FC236}">
                <a16:creationId xmlns:a16="http://schemas.microsoft.com/office/drawing/2014/main" id="{848BCEA8-DC35-3448-B513-F09D8868FDEC}"/>
              </a:ext>
            </a:extLst>
          </p:cNvPr>
          <p:cNvPicPr>
            <a:picLocks noChangeAspect="1"/>
          </p:cNvPicPr>
          <p:nvPr/>
        </p:nvPicPr>
        <p:blipFill>
          <a:blip r:embed="rId2"/>
          <a:stretch>
            <a:fillRect/>
          </a:stretch>
        </p:blipFill>
        <p:spPr>
          <a:xfrm>
            <a:off x="2099813" y="220093"/>
            <a:ext cx="5439674" cy="3626449"/>
          </a:xfrm>
          <a:prstGeom prst="rect">
            <a:avLst/>
          </a:prstGeom>
        </p:spPr>
      </p:pic>
    </p:spTree>
    <p:extLst>
      <p:ext uri="{BB962C8B-B14F-4D97-AF65-F5344CB8AC3E}">
        <p14:creationId xmlns:p14="http://schemas.microsoft.com/office/powerpoint/2010/main" val="29410621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p:txBody>
          <a:bodyPr/>
          <a:lstStyle/>
          <a:p>
            <a:r>
              <a:rPr lang="en-US" dirty="0"/>
              <a:t>TWO EVENTS</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46008" y="2598734"/>
            <a:ext cx="11506200" cy="4024125"/>
          </a:xfrm>
        </p:spPr>
        <p:txBody>
          <a:bodyPr/>
          <a:lstStyle/>
          <a:p>
            <a:pPr marL="0" indent="0">
              <a:buNone/>
            </a:pPr>
            <a:endParaRPr lang="en-US" sz="3600" dirty="0"/>
          </a:p>
          <a:p>
            <a:pPr marL="0" indent="0">
              <a:buNone/>
            </a:pPr>
            <a:endParaRPr lang="en-US" sz="3600" dirty="0"/>
          </a:p>
          <a:p>
            <a:pPr marL="0" indent="0">
              <a:buNone/>
            </a:pPr>
            <a:r>
              <a:rPr lang="en-US" sz="3600" dirty="0"/>
              <a:t>The Renaissance brought with it the rediscovery of ancient Greek and Roman texts, the emergence of humanism, different artistic and technological innovations, liberty without the personal control of the reformation. </a:t>
            </a:r>
          </a:p>
        </p:txBody>
      </p:sp>
      <p:pic>
        <p:nvPicPr>
          <p:cNvPr id="4" name="Picture 3">
            <a:extLst>
              <a:ext uri="{FF2B5EF4-FFF2-40B4-BE49-F238E27FC236}">
                <a16:creationId xmlns:a16="http://schemas.microsoft.com/office/drawing/2014/main" id="{848BCEA8-DC35-3448-B513-F09D8868FDEC}"/>
              </a:ext>
            </a:extLst>
          </p:cNvPr>
          <p:cNvPicPr>
            <a:picLocks noChangeAspect="1"/>
          </p:cNvPicPr>
          <p:nvPr/>
        </p:nvPicPr>
        <p:blipFill>
          <a:blip r:embed="rId2"/>
          <a:stretch>
            <a:fillRect/>
          </a:stretch>
        </p:blipFill>
        <p:spPr>
          <a:xfrm>
            <a:off x="2099813" y="220093"/>
            <a:ext cx="5439674" cy="3626449"/>
          </a:xfrm>
          <a:prstGeom prst="rect">
            <a:avLst/>
          </a:prstGeom>
        </p:spPr>
      </p:pic>
    </p:spTree>
    <p:extLst>
      <p:ext uri="{BB962C8B-B14F-4D97-AF65-F5344CB8AC3E}">
        <p14:creationId xmlns:p14="http://schemas.microsoft.com/office/powerpoint/2010/main" val="21355958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a:xfrm>
            <a:off x="3292415" y="0"/>
            <a:ext cx="8610600" cy="1293028"/>
          </a:xfrm>
        </p:spPr>
        <p:txBody>
          <a:bodyPr/>
          <a:lstStyle/>
          <a:p>
            <a:r>
              <a:rPr lang="en-US" dirty="0"/>
              <a:t>TWO EVENTS</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7511450" y="427198"/>
            <a:ext cx="4823604" cy="6228991"/>
          </a:xfrm>
        </p:spPr>
        <p:txBody>
          <a:bodyPr/>
          <a:lstStyle/>
          <a:p>
            <a:pPr marL="0" indent="0">
              <a:buNone/>
            </a:pPr>
            <a:endParaRPr lang="en-US" sz="3600" dirty="0"/>
          </a:p>
          <a:p>
            <a:pPr marL="0" indent="0">
              <a:buNone/>
            </a:pPr>
            <a:endParaRPr lang="en-US" sz="3600" dirty="0"/>
          </a:p>
          <a:p>
            <a:pPr marL="0" indent="0">
              <a:buNone/>
            </a:pPr>
            <a:r>
              <a:rPr lang="en-US" sz="3600" dirty="0"/>
              <a:t>In particular, the partisans of the Renaissance and Enlightenment have not weathered well the assaults of nihilists, relativists, and postmodernists, especially in the last two decades.</a:t>
            </a:r>
          </a:p>
        </p:txBody>
      </p:sp>
      <p:pic>
        <p:nvPicPr>
          <p:cNvPr id="5" name="Picture 4">
            <a:extLst>
              <a:ext uri="{FF2B5EF4-FFF2-40B4-BE49-F238E27FC236}">
                <a16:creationId xmlns:a16="http://schemas.microsoft.com/office/drawing/2014/main" id="{F4458C6A-4027-624F-88BE-FB92B8BB5D19}"/>
              </a:ext>
            </a:extLst>
          </p:cNvPr>
          <p:cNvPicPr>
            <a:picLocks noChangeAspect="1"/>
          </p:cNvPicPr>
          <p:nvPr/>
        </p:nvPicPr>
        <p:blipFill>
          <a:blip r:embed="rId2"/>
          <a:stretch>
            <a:fillRect/>
          </a:stretch>
        </p:blipFill>
        <p:spPr>
          <a:xfrm>
            <a:off x="94501" y="828135"/>
            <a:ext cx="7210171" cy="5768136"/>
          </a:xfrm>
          <a:prstGeom prst="rect">
            <a:avLst/>
          </a:prstGeom>
        </p:spPr>
      </p:pic>
    </p:spTree>
    <p:extLst>
      <p:ext uri="{BB962C8B-B14F-4D97-AF65-F5344CB8AC3E}">
        <p14:creationId xmlns:p14="http://schemas.microsoft.com/office/powerpoint/2010/main" val="31294180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a:xfrm>
            <a:off x="3292415" y="0"/>
            <a:ext cx="8610600" cy="1293028"/>
          </a:xfrm>
        </p:spPr>
        <p:txBody>
          <a:bodyPr/>
          <a:lstStyle/>
          <a:p>
            <a:r>
              <a:rPr lang="en-US" dirty="0"/>
              <a:t>POSTMODERN</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558559" y="1307095"/>
            <a:ext cx="10224460" cy="6228991"/>
          </a:xfrm>
        </p:spPr>
        <p:txBody>
          <a:bodyPr/>
          <a:lstStyle/>
          <a:p>
            <a:pPr marL="0" indent="0">
              <a:buNone/>
            </a:pPr>
            <a:endParaRPr lang="en-US" sz="3600" dirty="0"/>
          </a:p>
          <a:p>
            <a:pPr marL="0" indent="0">
              <a:buNone/>
            </a:pPr>
            <a:r>
              <a:rPr lang="en-US" sz="3600" dirty="0"/>
              <a:t>In the postmodern world logic and reason are gone. Feelings are everything. </a:t>
            </a:r>
          </a:p>
          <a:p>
            <a:pPr marL="0" indent="0">
              <a:buNone/>
            </a:pPr>
            <a:endParaRPr lang="en-US" sz="3600" dirty="0"/>
          </a:p>
          <a:p>
            <a:pPr marL="0" indent="0">
              <a:buNone/>
            </a:pPr>
            <a:r>
              <a:rPr lang="en-US" sz="3600" dirty="0"/>
              <a:t>When someone says something today, we do not ask if it is TRUE. We survey the group to see HOW it made everyone FEEL….</a:t>
            </a:r>
          </a:p>
        </p:txBody>
      </p:sp>
    </p:spTree>
    <p:extLst>
      <p:ext uri="{BB962C8B-B14F-4D97-AF65-F5344CB8AC3E}">
        <p14:creationId xmlns:p14="http://schemas.microsoft.com/office/powerpoint/2010/main" val="25176146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a:xfrm>
            <a:off x="3292415" y="0"/>
            <a:ext cx="8610600" cy="1293028"/>
          </a:xfrm>
        </p:spPr>
        <p:txBody>
          <a:bodyPr/>
          <a:lstStyle/>
          <a:p>
            <a:r>
              <a:rPr lang="en-US" dirty="0"/>
              <a:t>CRISIS and COLLAPSE </a:t>
            </a:r>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558559" y="1307095"/>
            <a:ext cx="10224460" cy="6228991"/>
          </a:xfrm>
        </p:spPr>
        <p:txBody>
          <a:bodyPr/>
          <a:lstStyle/>
          <a:p>
            <a:pPr marL="0" indent="0">
              <a:buNone/>
            </a:pPr>
            <a:endParaRPr lang="en-US" sz="3600" dirty="0"/>
          </a:p>
          <a:p>
            <a:pPr marL="0" indent="0">
              <a:buNone/>
            </a:pPr>
            <a:endParaRPr lang="en-US" sz="3600" dirty="0"/>
          </a:p>
          <a:p>
            <a:pPr marL="0" indent="0">
              <a:buNone/>
            </a:pPr>
            <a:r>
              <a:rPr lang="en-US" sz="3600" dirty="0"/>
              <a:t>What if secularism and post-Christianity is far weaker than we realized? What if secularism humanism is far weak than we imagine and what if it’s in an absolute crisis? </a:t>
            </a:r>
          </a:p>
        </p:txBody>
      </p:sp>
    </p:spTree>
    <p:extLst>
      <p:ext uri="{BB962C8B-B14F-4D97-AF65-F5344CB8AC3E}">
        <p14:creationId xmlns:p14="http://schemas.microsoft.com/office/powerpoint/2010/main" val="20395049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EA74-B070-F549-B5CB-27AA75403125}"/>
              </a:ext>
            </a:extLst>
          </p:cNvPr>
          <p:cNvSpPr>
            <a:spLocks noGrp="1"/>
          </p:cNvSpPr>
          <p:nvPr>
            <p:ph type="title"/>
          </p:nvPr>
        </p:nvSpPr>
        <p:spPr>
          <a:xfrm>
            <a:off x="3022841" y="431321"/>
            <a:ext cx="8610600" cy="1293028"/>
          </a:xfrm>
        </p:spPr>
        <p:txBody>
          <a:bodyPr/>
          <a:lstStyle/>
          <a:p>
            <a:endParaRPr lang="en-US" b="1" dirty="0"/>
          </a:p>
        </p:txBody>
      </p:sp>
      <p:sp>
        <p:nvSpPr>
          <p:cNvPr id="3" name="Content Placeholder 2">
            <a:extLst>
              <a:ext uri="{FF2B5EF4-FFF2-40B4-BE49-F238E27FC236}">
                <a16:creationId xmlns:a16="http://schemas.microsoft.com/office/drawing/2014/main" id="{15C13A48-0991-054C-B93B-497FB6798E1A}"/>
              </a:ext>
            </a:extLst>
          </p:cNvPr>
          <p:cNvSpPr>
            <a:spLocks noGrp="1"/>
          </p:cNvSpPr>
          <p:nvPr>
            <p:ph idx="1"/>
          </p:nvPr>
        </p:nvSpPr>
        <p:spPr>
          <a:xfrm>
            <a:off x="558559" y="1307095"/>
            <a:ext cx="10224460" cy="6228991"/>
          </a:xfrm>
        </p:spPr>
        <p:txBody>
          <a:bodyPr/>
          <a:lstStyle/>
          <a:p>
            <a:pPr marL="0" indent="0">
              <a:buNone/>
            </a:pPr>
            <a:endParaRPr lang="en-US" sz="3600" dirty="0"/>
          </a:p>
          <a:p>
            <a:pPr marL="0" indent="0">
              <a:buNone/>
            </a:pPr>
            <a:endParaRPr lang="en-US" sz="3600" dirty="0"/>
          </a:p>
          <a:p>
            <a:pPr marL="0" indent="0">
              <a:buNone/>
            </a:pPr>
            <a:r>
              <a:rPr lang="en-US" sz="3600" dirty="0"/>
              <a:t>What are you willing to give up if pressured to do so from a perceived moral high ground? (Clue: This is how the pandemic response was initiated, a place of moral high ground.)</a:t>
            </a:r>
          </a:p>
        </p:txBody>
      </p:sp>
    </p:spTree>
    <p:extLst>
      <p:ext uri="{BB962C8B-B14F-4D97-AF65-F5344CB8AC3E}">
        <p14:creationId xmlns:p14="http://schemas.microsoft.com/office/powerpoint/2010/main" val="1307549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CADF2-9F4E-8440-AA87-5297F08B80E1}"/>
              </a:ext>
            </a:extLst>
          </p:cNvPr>
          <p:cNvSpPr>
            <a:spLocks noGrp="1"/>
          </p:cNvSpPr>
          <p:nvPr>
            <p:ph type="title"/>
          </p:nvPr>
        </p:nvSpPr>
        <p:spPr/>
        <p:txBody>
          <a:bodyPr/>
          <a:lstStyle/>
          <a:p>
            <a:r>
              <a:rPr lang="en-US" dirty="0"/>
              <a:t>SIMPLICITY. </a:t>
            </a:r>
            <a:br>
              <a:rPr lang="en-US" dirty="0"/>
            </a:br>
            <a:endParaRPr lang="en-US" dirty="0"/>
          </a:p>
        </p:txBody>
      </p:sp>
      <p:sp>
        <p:nvSpPr>
          <p:cNvPr id="3" name="Content Placeholder 2">
            <a:extLst>
              <a:ext uri="{FF2B5EF4-FFF2-40B4-BE49-F238E27FC236}">
                <a16:creationId xmlns:a16="http://schemas.microsoft.com/office/drawing/2014/main" id="{14D1BE9E-109A-DC44-A47F-DFE4DAE2B22A}"/>
              </a:ext>
            </a:extLst>
          </p:cNvPr>
          <p:cNvSpPr>
            <a:spLocks noGrp="1"/>
          </p:cNvSpPr>
          <p:nvPr>
            <p:ph idx="1"/>
          </p:nvPr>
        </p:nvSpPr>
        <p:spPr/>
        <p:txBody>
          <a:bodyPr/>
          <a:lstStyle/>
          <a:p>
            <a:pPr marL="0" indent="0">
              <a:buNone/>
            </a:pPr>
            <a:r>
              <a:rPr lang="en-US" sz="2800" dirty="0"/>
              <a:t>Free — Simplicity is a life of freedom.  It is free from anxiety about reputations, our possessions, our tomorrows.</a:t>
            </a:r>
          </a:p>
          <a:p>
            <a:endParaRPr lang="en-US" sz="2800" dirty="0"/>
          </a:p>
          <a:p>
            <a:pPr marL="0" indent="0">
              <a:buNone/>
            </a:pPr>
            <a:r>
              <a:rPr lang="en-US" sz="2800" dirty="0"/>
              <a:t>Uncluttered — Because clutter impedes our journey, simplicity seeks to unclutter.  We practice deaccumulation.  Emotionally, we release our worries and begin anew each day.  Like runners of old, we strip down to that which is authentic so we might run the race effectively.</a:t>
            </a:r>
          </a:p>
          <a:p>
            <a:endParaRPr lang="en-US" u="sng" dirty="0"/>
          </a:p>
          <a:p>
            <a:endParaRPr lang="en-US" dirty="0"/>
          </a:p>
        </p:txBody>
      </p:sp>
    </p:spTree>
    <p:extLst>
      <p:ext uri="{BB962C8B-B14F-4D97-AF65-F5344CB8AC3E}">
        <p14:creationId xmlns:p14="http://schemas.microsoft.com/office/powerpoint/2010/main" val="4122797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NATURAL.</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lstStyle/>
          <a:p>
            <a:r>
              <a:rPr lang="en-US" sz="3000" dirty="0"/>
              <a:t>Natural — We respect the natural order — the things God has created and the job God has given humankind within that order.  We don’t just return to nature; we return to the God who created nature.</a:t>
            </a:r>
          </a:p>
          <a:p>
            <a:endParaRPr lang="en-US" sz="3000" dirty="0"/>
          </a:p>
          <a:p>
            <a:r>
              <a:rPr lang="en-US" sz="3000" dirty="0"/>
              <a:t>Authentic — A simple lifestyle devotes itself to authenticity — those things that have eternal value:  people, love, service, worship, prayer, relationships, rest.</a:t>
            </a:r>
          </a:p>
          <a:p>
            <a:endParaRPr lang="en-US" dirty="0"/>
          </a:p>
          <a:p>
            <a:endParaRPr lang="en-US" dirty="0"/>
          </a:p>
        </p:txBody>
      </p:sp>
    </p:spTree>
    <p:extLst>
      <p:ext uri="{BB962C8B-B14F-4D97-AF65-F5344CB8AC3E}">
        <p14:creationId xmlns:p14="http://schemas.microsoft.com/office/powerpoint/2010/main" val="66429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FOCUSED.</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fontScale="92500" lnSpcReduction="10000"/>
          </a:bodyPr>
          <a:lstStyle/>
          <a:p>
            <a:r>
              <a:rPr lang="en-US" sz="3200" dirty="0"/>
              <a:t>Focused — We focus on that which is good and true and eternal.  This doesn’t mean we refuse to wash our car or take out the garbage.  But it does mean that we focus intently on seeking the kingdom first.  Without such focus, we drift.</a:t>
            </a:r>
          </a:p>
          <a:p>
            <a:endParaRPr lang="en-US" sz="3200" dirty="0"/>
          </a:p>
          <a:p>
            <a:r>
              <a:rPr lang="en-US" sz="3200" dirty="0"/>
              <a:t>Disciplined — Comfort is not a legitimate and primary goal — authenticity is.  Understandably, then, simplicity may at times lead to discomfort.  Doing without is often necessary.</a:t>
            </a:r>
          </a:p>
          <a:p>
            <a:endParaRPr lang="en-US" dirty="0"/>
          </a:p>
          <a:p>
            <a:endParaRPr lang="en-US" dirty="0"/>
          </a:p>
        </p:txBody>
      </p:sp>
    </p:spTree>
    <p:extLst>
      <p:ext uri="{BB962C8B-B14F-4D97-AF65-F5344CB8AC3E}">
        <p14:creationId xmlns:p14="http://schemas.microsoft.com/office/powerpoint/2010/main" val="3133002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VOLUNTARTY.</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200" dirty="0"/>
              <a:t>A life voluntarily chosen and lived in freedom; a life uncluttered and natural; a life that is focused, diligent, and disciplined; a life characterized by creativity and spiritual authenticity — is this not a healthy life?</a:t>
            </a:r>
          </a:p>
          <a:p>
            <a:endParaRPr lang="en-US" sz="3200" dirty="0"/>
          </a:p>
          <a:p>
            <a:r>
              <a:rPr lang="en-US" sz="3200" dirty="0"/>
              <a:t>I want to talk to you about the Discipline of Simplicity as it relates to Stewardship of your environment. </a:t>
            </a:r>
          </a:p>
          <a:p>
            <a:endParaRPr lang="en-US" dirty="0"/>
          </a:p>
          <a:p>
            <a:endParaRPr lang="en-US" dirty="0"/>
          </a:p>
        </p:txBody>
      </p:sp>
    </p:spTree>
    <p:extLst>
      <p:ext uri="{BB962C8B-B14F-4D97-AF65-F5344CB8AC3E}">
        <p14:creationId xmlns:p14="http://schemas.microsoft.com/office/powerpoint/2010/main" val="3775837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FDA3-01F9-5645-AF2E-A859C38B39D7}"/>
              </a:ext>
            </a:extLst>
          </p:cNvPr>
          <p:cNvSpPr>
            <a:spLocks noGrp="1"/>
          </p:cNvSpPr>
          <p:nvPr>
            <p:ph type="title"/>
          </p:nvPr>
        </p:nvSpPr>
        <p:spPr/>
        <p:txBody>
          <a:bodyPr/>
          <a:lstStyle/>
          <a:p>
            <a:r>
              <a:rPr lang="en-US" dirty="0"/>
              <a:t>APPROVAL ADDICTION.</a:t>
            </a:r>
          </a:p>
        </p:txBody>
      </p:sp>
      <p:sp>
        <p:nvSpPr>
          <p:cNvPr id="3" name="Content Placeholder 2">
            <a:extLst>
              <a:ext uri="{FF2B5EF4-FFF2-40B4-BE49-F238E27FC236}">
                <a16:creationId xmlns:a16="http://schemas.microsoft.com/office/drawing/2014/main" id="{69687FF4-7E2F-9947-812F-5ABDD58FA433}"/>
              </a:ext>
            </a:extLst>
          </p:cNvPr>
          <p:cNvSpPr>
            <a:spLocks noGrp="1"/>
          </p:cNvSpPr>
          <p:nvPr>
            <p:ph idx="1"/>
          </p:nvPr>
        </p:nvSpPr>
        <p:spPr/>
        <p:txBody>
          <a:bodyPr>
            <a:normAutofit/>
          </a:bodyPr>
          <a:lstStyle/>
          <a:p>
            <a:r>
              <a:rPr lang="en-US" sz="3200" dirty="0"/>
              <a:t>Am I concerned with what other people think of me? Approval Addiction… It takes many forms. If we find ourselves often getting hurt but what other say about us, we probably have it. </a:t>
            </a:r>
          </a:p>
          <a:p>
            <a:endParaRPr lang="en-US" sz="3200" dirty="0"/>
          </a:p>
          <a:p>
            <a:r>
              <a:rPr lang="en-US" sz="3200" dirty="0"/>
              <a:t>One of the things that scares me about our generation is that we cannot even say truth to one another without someone taking offense. </a:t>
            </a:r>
          </a:p>
          <a:p>
            <a:endParaRPr lang="en-US" dirty="0"/>
          </a:p>
        </p:txBody>
      </p:sp>
    </p:spTree>
    <p:extLst>
      <p:ext uri="{BB962C8B-B14F-4D97-AF65-F5344CB8AC3E}">
        <p14:creationId xmlns:p14="http://schemas.microsoft.com/office/powerpoint/2010/main" val="304842745"/>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{22C8B2AB-2B7F-1640-A948-3F6193309A2D}tf10001079</Template>
  <TotalTime>1300</TotalTime>
  <Words>2241</Words>
  <Application>Microsoft Macintosh PowerPoint</Application>
  <PresentationFormat>Widescreen</PresentationFormat>
  <Paragraphs>211</Paragraphs>
  <Slides>49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49</vt:i4>
      </vt:variant>
    </vt:vector>
  </HeadingPairs>
  <TitlesOfParts>
    <vt:vector size="52" baseType="lpstr">
      <vt:lpstr>Arial</vt:lpstr>
      <vt:lpstr>Century Gothic</vt:lpstr>
      <vt:lpstr>Vapor Trail</vt:lpstr>
      <vt:lpstr>THE  CALL to CIVICS INTO THE FUTURE</vt:lpstr>
      <vt:lpstr>SUSTAINABLE.</vt:lpstr>
      <vt:lpstr>SUSTAINABLE.</vt:lpstr>
      <vt:lpstr>Simplicity. </vt:lpstr>
      <vt:lpstr>SIMPLICITY.  </vt:lpstr>
      <vt:lpstr>NATURAL.</vt:lpstr>
      <vt:lpstr>FOCUSED.</vt:lpstr>
      <vt:lpstr>VOLUNTARTY.</vt:lpstr>
      <vt:lpstr>APPROVAL ADDICTION.</vt:lpstr>
      <vt:lpstr>HEART OF SIMPLICITY.</vt:lpstr>
      <vt:lpstr>SIMPLICITY VS. DUPLICITY.</vt:lpstr>
      <vt:lpstr>GROUP DISCUSSION</vt:lpstr>
      <vt:lpstr>CITIZEN SCIENCE </vt:lpstr>
      <vt:lpstr>CITIZEN SCIENCE </vt:lpstr>
      <vt:lpstr>Columbus is incredibly full of opportunity: </vt:lpstr>
      <vt:lpstr>Columbus is incredibly full of opportunity: </vt:lpstr>
      <vt:lpstr>Columbus is incredibly full of opportunity: </vt:lpstr>
      <vt:lpstr>Christian Character: </vt:lpstr>
      <vt:lpstr>Christian Character: </vt:lpstr>
      <vt:lpstr>Christian Character: </vt:lpstr>
      <vt:lpstr>Christian Character: </vt:lpstr>
      <vt:lpstr>Christian Character: </vt:lpstr>
      <vt:lpstr>AMERICAN LEADER: </vt:lpstr>
      <vt:lpstr>AMERICAN LEADER: </vt:lpstr>
      <vt:lpstr>DANIEL AS A MODEL: </vt:lpstr>
      <vt:lpstr>DANIEL AS A MODEL: </vt:lpstr>
      <vt:lpstr>DANIEL AS A MODEL: </vt:lpstr>
      <vt:lpstr>DANIEL AS A MODEL: </vt:lpstr>
      <vt:lpstr>Governance in Finality </vt:lpstr>
      <vt:lpstr>Governance in Finality </vt:lpstr>
      <vt:lpstr>THE ELITE </vt:lpstr>
      <vt:lpstr>ARBITRARY ELITE, ARBITRARY ABSOLUTES </vt:lpstr>
      <vt:lpstr>HUMANISM </vt:lpstr>
      <vt:lpstr>MANUPLUATION </vt:lpstr>
      <vt:lpstr>TINKER </vt:lpstr>
      <vt:lpstr>TINKER </vt:lpstr>
      <vt:lpstr>MANIPULATION IN MESSAGING </vt:lpstr>
      <vt:lpstr>Christian Consensus</vt:lpstr>
      <vt:lpstr>PERSONAL FREEDOM</vt:lpstr>
      <vt:lpstr>FRANCIS SCHAEFFER</vt:lpstr>
      <vt:lpstr>PowerPoint Presentation</vt:lpstr>
      <vt:lpstr>TWO EVENTS</vt:lpstr>
      <vt:lpstr>TWO EVENTS</vt:lpstr>
      <vt:lpstr>TWO EVENTS</vt:lpstr>
      <vt:lpstr>TWO EVENTS</vt:lpstr>
      <vt:lpstr>TWO EVENTS</vt:lpstr>
      <vt:lpstr>POSTMODERN</vt:lpstr>
      <vt:lpstr>CRISIS and COLLAPSE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Stewardship</dc:title>
  <dc:creator>Dave Pafford</dc:creator>
  <cp:lastModifiedBy>Dave Pafford</cp:lastModifiedBy>
  <cp:revision>118</cp:revision>
  <dcterms:created xsi:type="dcterms:W3CDTF">2021-02-15T17:23:22Z</dcterms:created>
  <dcterms:modified xsi:type="dcterms:W3CDTF">2024-12-09T16:20:19Z</dcterms:modified>
</cp:coreProperties>
</file>