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handoutMasterIdLst>
    <p:handoutMasterId r:id="rId29"/>
  </p:handoutMasterIdLst>
  <p:sldIdLst>
    <p:sldId id="256" r:id="rId2"/>
    <p:sldId id="269" r:id="rId3"/>
    <p:sldId id="257" r:id="rId4"/>
    <p:sldId id="258" r:id="rId5"/>
    <p:sldId id="264" r:id="rId6"/>
    <p:sldId id="294" r:id="rId7"/>
    <p:sldId id="282" r:id="rId8"/>
    <p:sldId id="289" r:id="rId9"/>
    <p:sldId id="292" r:id="rId10"/>
    <p:sldId id="332" r:id="rId11"/>
    <p:sldId id="295" r:id="rId12"/>
    <p:sldId id="297" r:id="rId13"/>
    <p:sldId id="328" r:id="rId14"/>
    <p:sldId id="303" r:id="rId15"/>
    <p:sldId id="304" r:id="rId16"/>
    <p:sldId id="305" r:id="rId17"/>
    <p:sldId id="302" r:id="rId18"/>
    <p:sldId id="307" r:id="rId19"/>
    <p:sldId id="316" r:id="rId20"/>
    <p:sldId id="317" r:id="rId21"/>
    <p:sldId id="318" r:id="rId22"/>
    <p:sldId id="265" r:id="rId23"/>
    <p:sldId id="260" r:id="rId24"/>
    <p:sldId id="320" r:id="rId25"/>
    <p:sldId id="336" r:id="rId26"/>
    <p:sldId id="261" r:id="rId27"/>
    <p:sldId id="337" r:id="rId28"/>
  </p:sldIdLst>
  <p:sldSz cx="12192000" cy="6858000"/>
  <p:notesSz cx="6950075" cy="92360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1"/>
    <p:restoredTop sz="94643"/>
  </p:normalViewPr>
  <p:slideViewPr>
    <p:cSldViewPr snapToGrid="0" snapToObjects="1">
      <p:cViewPr varScale="1">
        <p:scale>
          <a:sx n="117" d="100"/>
          <a:sy n="117" d="100"/>
        </p:scale>
        <p:origin x="360" y="184"/>
      </p:cViewPr>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8A25559-3FCA-0B43-989D-8174FC72C8EE}"/>
              </a:ext>
            </a:extLst>
          </p:cNvPr>
          <p:cNvSpPr>
            <a:spLocks noGrp="1"/>
          </p:cNvSpPr>
          <p:nvPr>
            <p:ph type="hdr" sz="quarter"/>
          </p:nvPr>
        </p:nvSpPr>
        <p:spPr>
          <a:xfrm>
            <a:off x="0" y="0"/>
            <a:ext cx="3011699" cy="463408"/>
          </a:xfrm>
          <a:prstGeom prst="rect">
            <a:avLst/>
          </a:prstGeom>
        </p:spPr>
        <p:txBody>
          <a:bodyPr vert="horz" lIns="92492" tIns="46246" rIns="92492" bIns="46246" rtlCol="0"/>
          <a:lstStyle>
            <a:lvl1pPr algn="l">
              <a:defRPr sz="1200"/>
            </a:lvl1pPr>
          </a:lstStyle>
          <a:p>
            <a:endParaRPr lang="en-US"/>
          </a:p>
        </p:txBody>
      </p:sp>
      <p:sp>
        <p:nvSpPr>
          <p:cNvPr id="3" name="Date Placeholder 2">
            <a:extLst>
              <a:ext uri="{FF2B5EF4-FFF2-40B4-BE49-F238E27FC236}">
                <a16:creationId xmlns:a16="http://schemas.microsoft.com/office/drawing/2014/main" id="{795A65E9-22FF-1944-8E4F-55AA6F1D62F8}"/>
              </a:ext>
            </a:extLst>
          </p:cNvPr>
          <p:cNvSpPr>
            <a:spLocks noGrp="1"/>
          </p:cNvSpPr>
          <p:nvPr>
            <p:ph type="dt" sz="quarter" idx="1"/>
          </p:nvPr>
        </p:nvSpPr>
        <p:spPr>
          <a:xfrm>
            <a:off x="3936768" y="0"/>
            <a:ext cx="3011699" cy="463408"/>
          </a:xfrm>
          <a:prstGeom prst="rect">
            <a:avLst/>
          </a:prstGeom>
        </p:spPr>
        <p:txBody>
          <a:bodyPr vert="horz" lIns="92492" tIns="46246" rIns="92492" bIns="46246" rtlCol="0"/>
          <a:lstStyle>
            <a:lvl1pPr algn="r">
              <a:defRPr sz="1200"/>
            </a:lvl1pPr>
          </a:lstStyle>
          <a:p>
            <a:fld id="{3420D21B-ED96-9440-B43F-8C756A3F9935}" type="datetimeFigureOut">
              <a:rPr lang="en-US" smtClean="0"/>
              <a:t>12/9/24</a:t>
            </a:fld>
            <a:endParaRPr lang="en-US"/>
          </a:p>
        </p:txBody>
      </p:sp>
      <p:sp>
        <p:nvSpPr>
          <p:cNvPr id="4" name="Footer Placeholder 3">
            <a:extLst>
              <a:ext uri="{FF2B5EF4-FFF2-40B4-BE49-F238E27FC236}">
                <a16:creationId xmlns:a16="http://schemas.microsoft.com/office/drawing/2014/main" id="{E5FB3B22-AF3E-AB45-AF80-8D21809BCEEB}"/>
              </a:ext>
            </a:extLst>
          </p:cNvPr>
          <p:cNvSpPr>
            <a:spLocks noGrp="1"/>
          </p:cNvSpPr>
          <p:nvPr>
            <p:ph type="ftr" sz="quarter" idx="2"/>
          </p:nvPr>
        </p:nvSpPr>
        <p:spPr>
          <a:xfrm>
            <a:off x="0" y="8772669"/>
            <a:ext cx="3011699" cy="463407"/>
          </a:xfrm>
          <a:prstGeom prst="rect">
            <a:avLst/>
          </a:prstGeom>
        </p:spPr>
        <p:txBody>
          <a:bodyPr vert="horz" lIns="92492" tIns="46246" rIns="92492" bIns="46246"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721F9375-6476-A643-8A39-1B81DD5DA713}"/>
              </a:ext>
            </a:extLst>
          </p:cNvPr>
          <p:cNvSpPr>
            <a:spLocks noGrp="1"/>
          </p:cNvSpPr>
          <p:nvPr>
            <p:ph type="sldNum" sz="quarter" idx="3"/>
          </p:nvPr>
        </p:nvSpPr>
        <p:spPr>
          <a:xfrm>
            <a:off x="3936768" y="8772669"/>
            <a:ext cx="3011699" cy="463407"/>
          </a:xfrm>
          <a:prstGeom prst="rect">
            <a:avLst/>
          </a:prstGeom>
        </p:spPr>
        <p:txBody>
          <a:bodyPr vert="horz" lIns="92492" tIns="46246" rIns="92492" bIns="46246" rtlCol="0" anchor="b"/>
          <a:lstStyle>
            <a:lvl1pPr algn="r">
              <a:defRPr sz="1200"/>
            </a:lvl1pPr>
          </a:lstStyle>
          <a:p>
            <a:fld id="{250ED1F0-F899-4348-9C0D-A488C6308CC9}" type="slidenum">
              <a:rPr lang="en-US" smtClean="0"/>
              <a:t>‹#›</a:t>
            </a:fld>
            <a:endParaRPr lang="en-US"/>
          </a:p>
        </p:txBody>
      </p:sp>
    </p:spTree>
    <p:extLst>
      <p:ext uri="{BB962C8B-B14F-4D97-AF65-F5344CB8AC3E}">
        <p14:creationId xmlns:p14="http://schemas.microsoft.com/office/powerpoint/2010/main" val="2204055969"/>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7" name="Picture 6" descr="Brickwork-HD-R1a.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useBgFill="1">
        <p:nvSpPr>
          <p:cNvPr id="12" name="Freeform 11"/>
          <p:cNvSpPr/>
          <p:nvPr/>
        </p:nvSpPr>
        <p:spPr>
          <a:xfrm>
            <a:off x="-15875" y="0"/>
            <a:ext cx="11683810" cy="6588125"/>
          </a:xfrm>
          <a:custGeom>
            <a:avLst/>
            <a:gdLst/>
            <a:ahLst/>
            <a:cxnLst/>
            <a:rect l="l" t="t" r="r" b="b"/>
            <a:pathLst>
              <a:path w="11683810" h="6588125">
                <a:moveTo>
                  <a:pt x="0" y="0"/>
                </a:moveTo>
                <a:lnTo>
                  <a:pt x="11318691" y="0"/>
                </a:lnTo>
                <a:lnTo>
                  <a:pt x="11683810" y="5976938"/>
                </a:lnTo>
                <a:lnTo>
                  <a:pt x="15875" y="6588125"/>
                </a:lnTo>
                <a:cubicBezTo>
                  <a:pt x="10583" y="4386792"/>
                  <a:pt x="5292" y="2185458"/>
                  <a:pt x="0" y="0"/>
                </a:cubicBezTo>
                <a:close/>
              </a:path>
            </a:pathLst>
          </a:custGeom>
          <a:ln>
            <a:noFill/>
          </a:ln>
          <a:effectLst>
            <a:outerShdw blurRad="101600" dist="152400" dir="4380000" algn="tl" rotWithShape="0">
              <a:srgbClr val="000000">
                <a:alpha val="43000"/>
              </a:srgbClr>
            </a:outerShdw>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0" y="4282257"/>
            <a:ext cx="11329257" cy="2028845"/>
          </a:xfrm>
          <a:custGeom>
            <a:avLst/>
            <a:gdLst/>
            <a:ahLst/>
            <a:cxnLst/>
            <a:rect l="l" t="t" r="r" b="b"/>
            <a:pathLst>
              <a:path w="11329257" h="2028845">
                <a:moveTo>
                  <a:pt x="0" y="588520"/>
                </a:moveTo>
                <a:lnTo>
                  <a:pt x="11244075" y="0"/>
                </a:lnTo>
                <a:lnTo>
                  <a:pt x="11329257" y="1424838"/>
                </a:lnTo>
                <a:lnTo>
                  <a:pt x="0" y="2028845"/>
                </a:lnTo>
                <a:lnTo>
                  <a:pt x="0" y="588520"/>
                </a:lnTo>
                <a:close/>
              </a:path>
            </a:pathLst>
          </a:cu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sp>
        <p:nvSpPr>
          <p:cNvPr id="26" name="Freeform 25"/>
          <p:cNvSpPr/>
          <p:nvPr/>
        </p:nvSpPr>
        <p:spPr>
          <a:xfrm>
            <a:off x="0" y="0"/>
            <a:ext cx="8719579" cy="456877"/>
          </a:xfrm>
          <a:custGeom>
            <a:avLst/>
            <a:gdLst/>
            <a:ahLst/>
            <a:cxnLst/>
            <a:rect l="l" t="t" r="r" b="b"/>
            <a:pathLst>
              <a:path w="8719579" h="456877">
                <a:moveTo>
                  <a:pt x="0" y="0"/>
                </a:moveTo>
                <a:lnTo>
                  <a:pt x="8719579" y="0"/>
                </a:lnTo>
                <a:lnTo>
                  <a:pt x="0" y="456877"/>
                </a:lnTo>
                <a:lnTo>
                  <a:pt x="0" y="0"/>
                </a:lnTo>
                <a:close/>
              </a:path>
            </a:pathLst>
          </a:cu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rot="21420000">
            <a:off x="-161800" y="293317"/>
            <a:ext cx="11367116" cy="5751804"/>
          </a:xfrm>
          <a:custGeom>
            <a:avLst/>
            <a:gdLst/>
            <a:ahLst/>
            <a:cxnLst/>
            <a:rect l="l" t="t" r="r" b="b"/>
            <a:pathLst>
              <a:path w="11367116" h="5751804">
                <a:moveTo>
                  <a:pt x="11346705" y="0"/>
                </a:moveTo>
                <a:cubicBezTo>
                  <a:pt x="11353509" y="1915114"/>
                  <a:pt x="11360312" y="3830229"/>
                  <a:pt x="11367116" y="5745343"/>
                </a:cubicBezTo>
                <a:lnTo>
                  <a:pt x="0" y="5751804"/>
                </a:lnTo>
              </a:path>
            </a:pathLst>
          </a:custGeom>
          <a:ln w="82550">
            <a:solidFill>
              <a:schemeClr val="tx1">
                <a:lumMod val="50000"/>
                <a:lumOff val="50000"/>
              </a:schemeClr>
            </a:solidFill>
            <a:miter lim="800000"/>
          </a:ln>
        </p:spPr>
        <p:style>
          <a:lnRef idx="2">
            <a:schemeClr val="accent1"/>
          </a:lnRef>
          <a:fillRef idx="0">
            <a:schemeClr val="accent1"/>
          </a:fillRef>
          <a:effectRef idx="1">
            <a:schemeClr val="accent1"/>
          </a:effectRef>
          <a:fontRef idx="minor">
            <a:schemeClr val="tx1"/>
          </a:fontRef>
        </p:style>
      </p:sp>
      <p:sp>
        <p:nvSpPr>
          <p:cNvPr id="2" name="Title 1"/>
          <p:cNvSpPr>
            <a:spLocks noGrp="1"/>
          </p:cNvSpPr>
          <p:nvPr>
            <p:ph type="ctrTitle"/>
          </p:nvPr>
        </p:nvSpPr>
        <p:spPr>
          <a:xfrm rot="21420000">
            <a:off x="891201" y="662656"/>
            <a:ext cx="9755187" cy="2766528"/>
          </a:xfrm>
        </p:spPr>
        <p:txBody>
          <a:bodyPr anchor="b">
            <a:normAutofit/>
          </a:bodyPr>
          <a:lstStyle>
            <a:lvl1pPr algn="r">
              <a:defRPr sz="8000"/>
            </a:lvl1pPr>
          </a:lstStyle>
          <a:p>
            <a:r>
              <a:rPr lang="en-US"/>
              <a:t>Click to edit Master title style</a:t>
            </a:r>
            <a:endParaRPr lang="en-US" dirty="0"/>
          </a:p>
        </p:txBody>
      </p:sp>
      <p:sp>
        <p:nvSpPr>
          <p:cNvPr id="3" name="Subtitle 2"/>
          <p:cNvSpPr>
            <a:spLocks noGrp="1"/>
          </p:cNvSpPr>
          <p:nvPr>
            <p:ph type="subTitle" idx="1"/>
          </p:nvPr>
        </p:nvSpPr>
        <p:spPr>
          <a:xfrm rot="21420000">
            <a:off x="983062" y="3505209"/>
            <a:ext cx="9755187" cy="550333"/>
          </a:xfrm>
        </p:spPr>
        <p:txBody>
          <a:bodyPr anchor="t">
            <a:noAutofit/>
          </a:bodyPr>
          <a:lstStyle>
            <a:lvl1pPr marL="0" indent="0" algn="r">
              <a:buNone/>
              <a:defRPr sz="28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rot="21420000">
            <a:off x="4948541" y="4578463"/>
            <a:ext cx="6143653" cy="1163112"/>
          </a:xfrm>
        </p:spPr>
        <p:txBody>
          <a:bodyPr/>
          <a:lstStyle>
            <a:lvl1pPr algn="ctr">
              <a:defRPr sz="5400">
                <a:solidFill>
                  <a:schemeClr val="accent1">
                    <a:lumMod val="50000"/>
                  </a:schemeClr>
                </a:solidFill>
              </a:defRPr>
            </a:lvl1pPr>
          </a:lstStyle>
          <a:p>
            <a:fld id="{F7AFFB9B-9FB8-469E-96F9-4D32314110B6}" type="datetimeFigureOut">
              <a:rPr lang="en-US" dirty="0"/>
              <a:t>12/9/24</a:t>
            </a:fld>
            <a:endParaRPr lang="en-US" dirty="0"/>
          </a:p>
        </p:txBody>
      </p:sp>
      <p:sp>
        <p:nvSpPr>
          <p:cNvPr id="5" name="Footer Placeholder 4"/>
          <p:cNvSpPr>
            <a:spLocks noGrp="1"/>
          </p:cNvSpPr>
          <p:nvPr>
            <p:ph type="ftr" sz="quarter" idx="11"/>
          </p:nvPr>
        </p:nvSpPr>
        <p:spPr>
          <a:xfrm rot="21420000">
            <a:off x="-5560" y="4883024"/>
            <a:ext cx="4047239" cy="1195538"/>
          </a:xfrm>
        </p:spPr>
        <p:txBody>
          <a:bodyPr vert="horz" lIns="91440" tIns="45720" rIns="91440" bIns="45720" rtlCol="0" anchor="ctr"/>
          <a:lstStyle>
            <a:lvl1pPr algn="r">
              <a:defRPr lang="en-US" sz="5400" dirty="0"/>
            </a:lvl1pPr>
          </a:lstStyle>
          <a:p>
            <a:endParaRPr lang="en-US" dirty="0"/>
          </a:p>
        </p:txBody>
      </p:sp>
      <p:sp>
        <p:nvSpPr>
          <p:cNvPr id="6" name="Slide Number Placeholder 5"/>
          <p:cNvSpPr>
            <a:spLocks noGrp="1"/>
          </p:cNvSpPr>
          <p:nvPr>
            <p:ph type="sldNum" sz="quarter" idx="12"/>
          </p:nvPr>
        </p:nvSpPr>
        <p:spPr>
          <a:xfrm rot="21420000">
            <a:off x="9851758" y="3832648"/>
            <a:ext cx="907186" cy="498470"/>
          </a:xfrm>
        </p:spPr>
        <p:txBody>
          <a:bodyPr/>
          <a:lstStyle>
            <a:lvl1pPr>
              <a:defRPr sz="2400">
                <a:solidFill>
                  <a:schemeClr val="tx1">
                    <a:lumMod val="75000"/>
                    <a:lumOff val="25000"/>
                  </a:schemeClr>
                </a:solidFill>
              </a:defRPr>
            </a:lvl1pPr>
          </a:lstStyle>
          <a:p>
            <a:fld id="{6D22F896-40B5-4ADD-8801-0D06FADFA095}" type="slidenum">
              <a:rPr lang="en-US" dirty="0"/>
              <a:pPr/>
              <a:t>‹#›</a:t>
            </a:fld>
            <a:endParaRPr lang="en-US" dirty="0"/>
          </a:p>
        </p:txBody>
      </p:sp>
      <p:sp>
        <p:nvSpPr>
          <p:cNvPr id="25" name="5-Point Star 24"/>
          <p:cNvSpPr/>
          <p:nvPr/>
        </p:nvSpPr>
        <p:spPr>
          <a:xfrm rot="21420000">
            <a:off x="4221385" y="5111356"/>
            <a:ext cx="515386" cy="515386"/>
          </a:xfrm>
          <a:prstGeom prst="star5">
            <a:avLst>
              <a:gd name="adj" fmla="val 26693"/>
              <a:gd name="hf" fmla="val 105146"/>
              <a:gd name="vf" fmla="val 110557"/>
            </a:avLst>
          </a:prstGeom>
          <a:solidFill>
            <a:schemeClr val="tx1">
              <a:alpha val="40000"/>
            </a:schemeClr>
          </a:solidFill>
          <a:ln>
            <a:noFill/>
          </a:ln>
        </p:spPr>
        <p:style>
          <a:lnRef idx="1">
            <a:schemeClr val="accent1"/>
          </a:lnRef>
          <a:fillRef idx="3">
            <a:schemeClr val="accent1"/>
          </a:fillRef>
          <a:effectRef idx="2">
            <a:schemeClr val="accent1"/>
          </a:effectRef>
          <a:fontRef idx="minor">
            <a:schemeClr val="lt1"/>
          </a:fontRef>
        </p:style>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4106333"/>
            <a:ext cx="10394708" cy="588846"/>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685801" y="685799"/>
            <a:ext cx="10392513" cy="3194903"/>
          </a:xfrm>
          <a:ln w="57150" cmpd="thinThick">
            <a:solidFill>
              <a:schemeClr val="bg1">
                <a:lumMod val="50000"/>
              </a:schemeClr>
            </a:solidFill>
            <a:miter lim="800000"/>
          </a:ln>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5780" y="4702923"/>
            <a:ext cx="10394728" cy="682472"/>
          </a:xfrm>
        </p:spPr>
        <p:txBody>
          <a:bodyPr anchor="t"/>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341D2AC3-6A0B-4169-B1EA-E3AE8B351BDD}" type="datetimeFigureOut">
              <a:rPr lang="en-US" dirty="0"/>
              <a:t>12/9/24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1" y="685800"/>
            <a:ext cx="10396902" cy="3194903"/>
          </a:xfrm>
        </p:spPr>
        <p:txBody>
          <a:bodyPr anchor="ctr">
            <a:normAutofit/>
          </a:bodyPr>
          <a:lstStyle>
            <a:lvl1pPr algn="ctr">
              <a:defRPr sz="4800"/>
            </a:lvl1pPr>
          </a:lstStyle>
          <a:p>
            <a:r>
              <a:rPr lang="en-US"/>
              <a:t>Click to edit Master title style</a:t>
            </a:r>
            <a:endParaRPr lang="en-US" dirty="0"/>
          </a:p>
        </p:txBody>
      </p:sp>
      <p:sp>
        <p:nvSpPr>
          <p:cNvPr id="4" name="Text Placeholder 3"/>
          <p:cNvSpPr>
            <a:spLocks noGrp="1"/>
          </p:cNvSpPr>
          <p:nvPr>
            <p:ph type="body" sz="half" idx="2"/>
          </p:nvPr>
        </p:nvSpPr>
        <p:spPr>
          <a:xfrm>
            <a:off x="685779" y="4106333"/>
            <a:ext cx="10394729" cy="1273606"/>
          </a:xfrm>
        </p:spPr>
        <p:txBody>
          <a:bodyPr anchor="ct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DD4B9363-8B87-41B7-9F8E-64519CBB8F34}" type="datetimeFigureOut">
              <a:rPr lang="en-US" dirty="0"/>
              <a:t>12/9/24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21732" y="685800"/>
            <a:ext cx="9525020" cy="2916704"/>
          </a:xfrm>
        </p:spPr>
        <p:txBody>
          <a:bodyPr anchor="ctr">
            <a:normAutofit/>
          </a:bodyPr>
          <a:lstStyle>
            <a:lvl1pPr algn="ctr">
              <a:defRPr sz="4800"/>
            </a:lvl1pPr>
          </a:lstStyle>
          <a:p>
            <a:r>
              <a:rPr lang="en-US"/>
              <a:t>Click to edit Master title style</a:t>
            </a:r>
            <a:endParaRPr lang="en-US" dirty="0"/>
          </a:p>
        </p:txBody>
      </p:sp>
      <p:sp>
        <p:nvSpPr>
          <p:cNvPr id="12" name="Text Placeholder 3"/>
          <p:cNvSpPr>
            <a:spLocks noGrp="1"/>
          </p:cNvSpPr>
          <p:nvPr>
            <p:ph type="body" sz="half" idx="13"/>
          </p:nvPr>
        </p:nvSpPr>
        <p:spPr>
          <a:xfrm>
            <a:off x="1550264" y="3610032"/>
            <a:ext cx="8667956" cy="377768"/>
          </a:xfrm>
        </p:spPr>
        <p:txBody>
          <a:bodyPr anchor="t">
            <a:normAutofit/>
          </a:bodyPr>
          <a:lstStyle>
            <a:lvl1pPr marL="0" indent="0" algn="r">
              <a:buNone/>
              <a:defRPr sz="1400">
                <a:solidFill>
                  <a:schemeClr val="tx1">
                    <a:lumMod val="50000"/>
                    <a:lumOff val="50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4" name="Text Placeholder 3"/>
          <p:cNvSpPr>
            <a:spLocks noGrp="1"/>
          </p:cNvSpPr>
          <p:nvPr>
            <p:ph type="body" sz="half" idx="2"/>
          </p:nvPr>
        </p:nvSpPr>
        <p:spPr>
          <a:xfrm>
            <a:off x="685801" y="4106334"/>
            <a:ext cx="10396882" cy="1268252"/>
          </a:xfrm>
        </p:spPr>
        <p:txBody>
          <a:bodyPr anchor="ct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EAEF5746-5284-4951-9F37-7AE924EDBCB7}" type="datetimeFigureOut">
              <a:rPr lang="en-US" dirty="0"/>
              <a:t>12/9/24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
        <p:nvSpPr>
          <p:cNvPr id="13" name="TextBox 12"/>
          <p:cNvSpPr txBox="1"/>
          <p:nvPr/>
        </p:nvSpPr>
        <p:spPr>
          <a:xfrm>
            <a:off x="685801" y="89262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473083" y="292282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85800" y="1723854"/>
            <a:ext cx="10394707" cy="2511835"/>
          </a:xfrm>
        </p:spPr>
        <p:txBody>
          <a:bodyPr anchor="b">
            <a:normAutofit/>
          </a:bodyPr>
          <a:lstStyle>
            <a:lvl1pPr algn="l">
              <a:defRPr sz="4800"/>
            </a:lvl1pPr>
          </a:lstStyle>
          <a:p>
            <a:r>
              <a:rPr lang="en-US"/>
              <a:t>Click to edit Master title style</a:t>
            </a:r>
            <a:endParaRPr lang="en-US" dirty="0"/>
          </a:p>
        </p:txBody>
      </p:sp>
      <p:sp>
        <p:nvSpPr>
          <p:cNvPr id="4" name="Text Placeholder 3"/>
          <p:cNvSpPr>
            <a:spLocks noGrp="1"/>
          </p:cNvSpPr>
          <p:nvPr>
            <p:ph type="body" sz="half" idx="2"/>
          </p:nvPr>
        </p:nvSpPr>
        <p:spPr>
          <a:xfrm>
            <a:off x="685800" y="4247468"/>
            <a:ext cx="10394707" cy="1140644"/>
          </a:xfrm>
        </p:spPr>
        <p:txBody>
          <a:bodyPr anchor="t">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02398B29-7265-4A65-A2A4-6703C057B7C1}" type="datetimeFigureOut">
              <a:rPr lang="en-US" dirty="0"/>
              <a:t>12/9/24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685802" y="685800"/>
            <a:ext cx="10394706" cy="1151965"/>
          </a:xfrm>
        </p:spPr>
        <p:txBody>
          <a:bodyPr/>
          <a:lstStyle>
            <a:lvl1pPr algn="ctr">
              <a:defRPr/>
            </a:lvl1pPr>
          </a:lstStyle>
          <a:p>
            <a:r>
              <a:rPr lang="en-US"/>
              <a:t>Click to edit Master title style</a:t>
            </a:r>
            <a:endParaRPr lang="en-US" dirty="0"/>
          </a:p>
        </p:txBody>
      </p:sp>
      <p:sp>
        <p:nvSpPr>
          <p:cNvPr id="7" name="Text Placeholder 2"/>
          <p:cNvSpPr>
            <a:spLocks noGrp="1"/>
          </p:cNvSpPr>
          <p:nvPr>
            <p:ph type="body" idx="1"/>
          </p:nvPr>
        </p:nvSpPr>
        <p:spPr>
          <a:xfrm>
            <a:off x="685802" y="2063395"/>
            <a:ext cx="3310128"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8" name="Text Placeholder 3"/>
          <p:cNvSpPr>
            <a:spLocks noGrp="1"/>
          </p:cNvSpPr>
          <p:nvPr>
            <p:ph type="body" sz="half" idx="15"/>
          </p:nvPr>
        </p:nvSpPr>
        <p:spPr>
          <a:xfrm>
            <a:off x="685802" y="2639658"/>
            <a:ext cx="3310128"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9" name="Text Placeholder 4"/>
          <p:cNvSpPr>
            <a:spLocks noGrp="1"/>
          </p:cNvSpPr>
          <p:nvPr>
            <p:ph type="body" sz="quarter" idx="3"/>
          </p:nvPr>
        </p:nvSpPr>
        <p:spPr>
          <a:xfrm>
            <a:off x="4234622" y="2063395"/>
            <a:ext cx="3310128"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0" name="Text Placeholder 3"/>
          <p:cNvSpPr>
            <a:spLocks noGrp="1"/>
          </p:cNvSpPr>
          <p:nvPr>
            <p:ph type="body" sz="half" idx="16"/>
          </p:nvPr>
        </p:nvSpPr>
        <p:spPr>
          <a:xfrm>
            <a:off x="4234621" y="2639658"/>
            <a:ext cx="3310128"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1" name="Text Placeholder 4"/>
          <p:cNvSpPr>
            <a:spLocks noGrp="1"/>
          </p:cNvSpPr>
          <p:nvPr>
            <p:ph type="body" sz="quarter" idx="13"/>
          </p:nvPr>
        </p:nvSpPr>
        <p:spPr>
          <a:xfrm>
            <a:off x="7770380" y="2063395"/>
            <a:ext cx="3310128"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Text Placeholder 3"/>
          <p:cNvSpPr>
            <a:spLocks noGrp="1"/>
          </p:cNvSpPr>
          <p:nvPr>
            <p:ph type="body" sz="half" idx="17"/>
          </p:nvPr>
        </p:nvSpPr>
        <p:spPr>
          <a:xfrm>
            <a:off x="7770380" y="2639658"/>
            <a:ext cx="3310128"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Date Placeholder 2"/>
          <p:cNvSpPr>
            <a:spLocks noGrp="1"/>
          </p:cNvSpPr>
          <p:nvPr>
            <p:ph type="dt" sz="half" idx="10"/>
          </p:nvPr>
        </p:nvSpPr>
        <p:spPr/>
        <p:txBody>
          <a:bodyPr/>
          <a:lstStyle/>
          <a:p>
            <a:fld id="{28FBA082-94DF-4C4B-A041-6624924AB0A8}" type="datetimeFigureOut">
              <a:rPr lang="en-US" dirty="0"/>
              <a:t>12/9/24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685801" y="685800"/>
            <a:ext cx="10396882" cy="1151965"/>
          </a:xfrm>
        </p:spPr>
        <p:txBody>
          <a:bodyPr/>
          <a:lstStyle>
            <a:lvl1pPr algn="ctr">
              <a:defRPr/>
            </a:lvl1pPr>
          </a:lstStyle>
          <a:p>
            <a:r>
              <a:rPr lang="en-US"/>
              <a:t>Click to edit Master title style</a:t>
            </a:r>
            <a:endParaRPr lang="en-US" dirty="0"/>
          </a:p>
        </p:txBody>
      </p:sp>
      <p:sp>
        <p:nvSpPr>
          <p:cNvPr id="19" name="Text Placeholder 2"/>
          <p:cNvSpPr>
            <a:spLocks noGrp="1"/>
          </p:cNvSpPr>
          <p:nvPr>
            <p:ph type="body" idx="1"/>
          </p:nvPr>
        </p:nvSpPr>
        <p:spPr>
          <a:xfrm>
            <a:off x="691840" y="3813025"/>
            <a:ext cx="3310128"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0" name="Picture Placeholder 2"/>
          <p:cNvSpPr>
            <a:spLocks noGrp="1" noChangeAspect="1"/>
          </p:cNvSpPr>
          <p:nvPr>
            <p:ph type="pic" idx="15"/>
          </p:nvPr>
        </p:nvSpPr>
        <p:spPr>
          <a:xfrm>
            <a:off x="685780" y="2063395"/>
            <a:ext cx="3310128" cy="1536725"/>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691840" y="4389287"/>
            <a:ext cx="3310128" cy="98529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22" name="Text Placeholder 4"/>
          <p:cNvSpPr>
            <a:spLocks noGrp="1"/>
          </p:cNvSpPr>
          <p:nvPr>
            <p:ph type="body" sz="quarter" idx="3"/>
          </p:nvPr>
        </p:nvSpPr>
        <p:spPr>
          <a:xfrm>
            <a:off x="4237410" y="3813025"/>
            <a:ext cx="3310128"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3" name="Picture Placeholder 2"/>
          <p:cNvSpPr>
            <a:spLocks noGrp="1" noChangeAspect="1"/>
          </p:cNvSpPr>
          <p:nvPr>
            <p:ph type="pic" idx="21"/>
          </p:nvPr>
        </p:nvSpPr>
        <p:spPr>
          <a:xfrm>
            <a:off x="4235999" y="2063395"/>
            <a:ext cx="3310128" cy="1535237"/>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4235999" y="4389286"/>
            <a:ext cx="3310128" cy="98530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25" name="Text Placeholder 4"/>
          <p:cNvSpPr>
            <a:spLocks noGrp="1"/>
          </p:cNvSpPr>
          <p:nvPr>
            <p:ph type="body" sz="quarter" idx="13"/>
          </p:nvPr>
        </p:nvSpPr>
        <p:spPr>
          <a:xfrm>
            <a:off x="7768944" y="3813025"/>
            <a:ext cx="3310128"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6" name="Picture Placeholder 2"/>
          <p:cNvSpPr>
            <a:spLocks noGrp="1" noChangeAspect="1"/>
          </p:cNvSpPr>
          <p:nvPr>
            <p:ph type="pic" idx="22"/>
          </p:nvPr>
        </p:nvSpPr>
        <p:spPr>
          <a:xfrm>
            <a:off x="7768819" y="2063394"/>
            <a:ext cx="3310128" cy="1537196"/>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7768819" y="4389284"/>
            <a:ext cx="3310128" cy="985302"/>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Date Placeholder 2"/>
          <p:cNvSpPr>
            <a:spLocks noGrp="1"/>
          </p:cNvSpPr>
          <p:nvPr>
            <p:ph type="dt" sz="half" idx="10"/>
          </p:nvPr>
        </p:nvSpPr>
        <p:spPr/>
        <p:txBody>
          <a:bodyPr/>
          <a:lstStyle/>
          <a:p>
            <a:fld id="{B27686C4-3AB5-4E0C-86CA-FB108C350AA9}" type="datetimeFigureOut">
              <a:rPr lang="en-US" dirty="0"/>
              <a:t>12/9/24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r">
              <a:defRPr/>
            </a:lvl1pPr>
          </a:lstStyle>
          <a:p>
            <a:r>
              <a:rPr lang="en-US"/>
              <a:t>Click to edit Master title style</a:t>
            </a:r>
            <a:endParaRPr lang="en-US" dirty="0"/>
          </a:p>
        </p:txBody>
      </p:sp>
      <p:sp>
        <p:nvSpPr>
          <p:cNvPr id="11" name="Vertical Text Placeholder 2"/>
          <p:cNvSpPr>
            <a:spLocks noGrp="1"/>
          </p:cNvSpPr>
          <p:nvPr>
            <p:ph type="body" orient="vert" sz="quarter" idx="13"/>
          </p:nvPr>
        </p:nvSpPr>
        <p:spPr>
          <a:xfrm>
            <a:off x="685800" y="2063396"/>
            <a:ext cx="10394707" cy="3311190"/>
          </a:xfrm>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9FF1211-4E0C-4AB3-B04F-585959BDAFE8}" type="datetimeFigureOut">
              <a:rPr lang="en-US" dirty="0"/>
              <a:t>12/9/24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15862" y="685800"/>
            <a:ext cx="2264646" cy="4688785"/>
          </a:xfrm>
        </p:spPr>
        <p:txBody>
          <a:bodyPr vert="eaVert"/>
          <a:lstStyle>
            <a:lvl1pPr algn="l">
              <a:defRPr/>
            </a:lvl1pPr>
          </a:lstStyle>
          <a:p>
            <a:r>
              <a:rPr lang="en-US"/>
              <a:t>Click to edit Master title style</a:t>
            </a:r>
            <a:endParaRPr lang="en-US" dirty="0"/>
          </a:p>
        </p:txBody>
      </p:sp>
      <p:sp>
        <p:nvSpPr>
          <p:cNvPr id="8" name="Vertical Text Placeholder 2"/>
          <p:cNvSpPr>
            <a:spLocks noGrp="1"/>
          </p:cNvSpPr>
          <p:nvPr>
            <p:ph type="body" orient="vert" sz="quarter" idx="13"/>
          </p:nvPr>
        </p:nvSpPr>
        <p:spPr>
          <a:xfrm>
            <a:off x="685800" y="685800"/>
            <a:ext cx="7904431" cy="4688785"/>
          </a:xfrm>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8BDECAF-D3BE-4069-9C78-642ECCD01477}" type="datetimeFigureOut">
              <a:rPr lang="en-US" dirty="0"/>
              <a:t>12/9/24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12/9/24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8284577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12" name="Content Placeholder 2"/>
          <p:cNvSpPr>
            <a:spLocks noGrp="1"/>
          </p:cNvSpPr>
          <p:nvPr>
            <p:ph sz="quarter" idx="13"/>
          </p:nvPr>
        </p:nvSpPr>
        <p:spPr>
          <a:xfrm>
            <a:off x="685800" y="2063396"/>
            <a:ext cx="10394707" cy="331118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EFBDC27-E420-4878-9EE6-7B9656D6442A}" type="datetimeFigureOut">
              <a:rPr lang="en-US" dirty="0"/>
              <a:t>12/9/24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5801" y="685800"/>
            <a:ext cx="10394707" cy="3193487"/>
          </a:xfrm>
        </p:spPr>
        <p:txBody>
          <a:bodyPr anchor="b">
            <a:normAutofit/>
          </a:bodyPr>
          <a:lstStyle>
            <a:lvl1pPr algn="l">
              <a:defRPr sz="5400"/>
            </a:lvl1pPr>
          </a:lstStyle>
          <a:p>
            <a:r>
              <a:rPr lang="en-US"/>
              <a:t>Click to edit Master title style</a:t>
            </a:r>
            <a:endParaRPr lang="en-US" dirty="0"/>
          </a:p>
        </p:txBody>
      </p:sp>
      <p:sp>
        <p:nvSpPr>
          <p:cNvPr id="3" name="Text Placeholder 2"/>
          <p:cNvSpPr>
            <a:spLocks noGrp="1"/>
          </p:cNvSpPr>
          <p:nvPr>
            <p:ph type="body" idx="1"/>
          </p:nvPr>
        </p:nvSpPr>
        <p:spPr>
          <a:xfrm>
            <a:off x="685801" y="3742267"/>
            <a:ext cx="10394707" cy="1639614"/>
          </a:xfrm>
        </p:spPr>
        <p:txBody>
          <a:bodyPr anchor="t">
            <a:normAutofit/>
          </a:bodyPr>
          <a:lstStyle>
            <a:lvl1pPr marL="0" indent="0" algn="l">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0F7F47CF-67C9-420C-80A5-E2069FF0C2DF}" type="datetimeFigureOut">
              <a:rPr lang="en-US" dirty="0"/>
              <a:t>12/9/24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4" name="Title 1"/>
          <p:cNvSpPr>
            <a:spLocks noGrp="1"/>
          </p:cNvSpPr>
          <p:nvPr>
            <p:ph type="title"/>
          </p:nvPr>
        </p:nvSpPr>
        <p:spPr>
          <a:xfrm>
            <a:off x="685801" y="685800"/>
            <a:ext cx="10396882" cy="1158140"/>
          </a:xfrm>
        </p:spPr>
        <p:txBody>
          <a:bodyPr/>
          <a:lstStyle/>
          <a:p>
            <a:r>
              <a:rPr lang="en-US"/>
              <a:t>Click to edit Master title style</a:t>
            </a:r>
            <a:endParaRPr lang="en-US" dirty="0"/>
          </a:p>
        </p:txBody>
      </p:sp>
      <p:sp>
        <p:nvSpPr>
          <p:cNvPr id="12" name="Content Placeholder 2"/>
          <p:cNvSpPr>
            <a:spLocks noGrp="1"/>
          </p:cNvSpPr>
          <p:nvPr>
            <p:ph sz="quarter" idx="13"/>
          </p:nvPr>
        </p:nvSpPr>
        <p:spPr>
          <a:xfrm>
            <a:off x="685800" y="2063396"/>
            <a:ext cx="5088714" cy="3311189"/>
          </a:xfrm>
        </p:spPr>
        <p:txBody>
          <a:bodyPr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Content Placeholder 3"/>
          <p:cNvSpPr>
            <a:spLocks noGrp="1"/>
          </p:cNvSpPr>
          <p:nvPr>
            <p:ph sz="quarter" idx="14"/>
          </p:nvPr>
        </p:nvSpPr>
        <p:spPr>
          <a:xfrm>
            <a:off x="5993971" y="2063396"/>
            <a:ext cx="5086538" cy="3311189"/>
          </a:xfrm>
        </p:spPr>
        <p:txBody>
          <a:bodyPr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E22DC73-F065-42F5-A9F2-D90B2E42A0B3}" type="datetimeFigureOut">
              <a:rPr lang="en-US" dirty="0"/>
              <a:t>12/9/24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4" name="Title 1"/>
          <p:cNvSpPr>
            <a:spLocks noGrp="1"/>
          </p:cNvSpPr>
          <p:nvPr>
            <p:ph type="title"/>
          </p:nvPr>
        </p:nvSpPr>
        <p:spPr>
          <a:xfrm>
            <a:off x="685801" y="685800"/>
            <a:ext cx="10394707" cy="1158140"/>
          </a:xfrm>
        </p:spPr>
        <p:txBody>
          <a:bodyPr/>
          <a:lstStyle/>
          <a:p>
            <a:r>
              <a:rPr lang="en-US"/>
              <a:t>Click to edit Master title style</a:t>
            </a:r>
            <a:endParaRPr lang="en-US" dirty="0"/>
          </a:p>
        </p:txBody>
      </p:sp>
      <p:sp>
        <p:nvSpPr>
          <p:cNvPr id="3" name="Text Placeholder 2"/>
          <p:cNvSpPr>
            <a:spLocks noGrp="1"/>
          </p:cNvSpPr>
          <p:nvPr>
            <p:ph type="body" idx="1"/>
          </p:nvPr>
        </p:nvSpPr>
        <p:spPr>
          <a:xfrm>
            <a:off x="918356" y="2063396"/>
            <a:ext cx="4856158" cy="679994"/>
          </a:xfrm>
        </p:spPr>
        <p:txBody>
          <a:bodyPr anchor="b">
            <a:noAutofit/>
          </a:bodyPr>
          <a:lstStyle>
            <a:lvl1pPr marL="0" indent="0">
              <a:lnSpc>
                <a:spcPct val="90000"/>
              </a:lnSpc>
              <a:buNone/>
              <a:defRPr sz="26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Content Placeholder 3"/>
          <p:cNvSpPr>
            <a:spLocks noGrp="1"/>
          </p:cNvSpPr>
          <p:nvPr>
            <p:ph sz="quarter" idx="13"/>
          </p:nvPr>
        </p:nvSpPr>
        <p:spPr>
          <a:xfrm>
            <a:off x="685802" y="2861733"/>
            <a:ext cx="5088712" cy="2512852"/>
          </a:xfrm>
        </p:spPr>
        <p:txBody>
          <a:bodyPr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8191" y="2063396"/>
            <a:ext cx="4864491" cy="679994"/>
          </a:xfrm>
        </p:spPr>
        <p:txBody>
          <a:bodyPr anchor="b">
            <a:noAutofit/>
          </a:bodyPr>
          <a:lstStyle>
            <a:lvl1pPr marL="0" indent="0">
              <a:lnSpc>
                <a:spcPct val="90000"/>
              </a:lnSpc>
              <a:buNone/>
              <a:defRPr sz="26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3" name="Content Placeholder 5"/>
          <p:cNvSpPr>
            <a:spLocks noGrp="1"/>
          </p:cNvSpPr>
          <p:nvPr>
            <p:ph sz="quarter" idx="14"/>
          </p:nvPr>
        </p:nvSpPr>
        <p:spPr>
          <a:xfrm>
            <a:off x="5993969" y="2861733"/>
            <a:ext cx="5088713" cy="2512852"/>
          </a:xfrm>
        </p:spPr>
        <p:txBody>
          <a:bodyPr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6BEA702-9B29-41CC-9BCC-3DF8A0D379FE}" type="datetimeFigureOut">
              <a:rPr lang="en-US" dirty="0"/>
              <a:t>12/9/24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097649AC-CB8F-4FF1-9A34-5861C74DD0A7}" type="datetimeFigureOut">
              <a:rPr lang="en-US" dirty="0"/>
              <a:t>12/9/24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EC5CECA-2D3A-4680-9B49-752200DE467C}" type="datetimeFigureOut">
              <a:rPr lang="en-US" dirty="0"/>
              <a:t>12/9/24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3643" y="685800"/>
            <a:ext cx="4126860" cy="2023252"/>
          </a:xfrm>
        </p:spPr>
        <p:txBody>
          <a:bodyPr anchor="b">
            <a:normAutofit/>
          </a:bodyPr>
          <a:lstStyle>
            <a:lvl1pPr algn="ctr">
              <a:defRPr sz="3600"/>
            </a:lvl1pPr>
          </a:lstStyle>
          <a:p>
            <a:r>
              <a:rPr lang="en-US"/>
              <a:t>Click to edit Master title style</a:t>
            </a:r>
            <a:endParaRPr lang="en-US" dirty="0"/>
          </a:p>
        </p:txBody>
      </p:sp>
      <p:sp>
        <p:nvSpPr>
          <p:cNvPr id="10" name="Content Placeholder 2"/>
          <p:cNvSpPr>
            <a:spLocks noGrp="1"/>
          </p:cNvSpPr>
          <p:nvPr>
            <p:ph sz="quarter" idx="13"/>
          </p:nvPr>
        </p:nvSpPr>
        <p:spPr>
          <a:xfrm>
            <a:off x="5046132" y="685800"/>
            <a:ext cx="6034375" cy="468878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93642" y="2709052"/>
            <a:ext cx="4126861" cy="2665533"/>
          </a:xfrm>
        </p:spPr>
        <p:txBody>
          <a:bodyPr anchor="t">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50C3BFE2-83B7-4B0A-B9D3-AB28331082B3}" type="datetimeFigureOut">
              <a:rPr lang="en-US" dirty="0"/>
              <a:t>12/9/24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6345302" cy="2023252"/>
          </a:xfrm>
        </p:spPr>
        <p:txBody>
          <a:bodyPr anchor="b">
            <a:normAutofit/>
          </a:bodyPr>
          <a:lstStyle>
            <a:lvl1pPr algn="ctr">
              <a:defRPr sz="3600"/>
            </a:lvl1pPr>
          </a:lstStyle>
          <a:p>
            <a:r>
              <a:rPr lang="en-US"/>
              <a:t>Click to edit Master title style</a:t>
            </a:r>
            <a:endParaRPr lang="en-US" dirty="0"/>
          </a:p>
        </p:txBody>
      </p:sp>
      <p:sp>
        <p:nvSpPr>
          <p:cNvPr id="3" name="Picture Placeholder 2"/>
          <p:cNvSpPr>
            <a:spLocks noGrp="1" noChangeAspect="1"/>
          </p:cNvSpPr>
          <p:nvPr>
            <p:ph type="pic" idx="1"/>
          </p:nvPr>
        </p:nvSpPr>
        <p:spPr>
          <a:xfrm>
            <a:off x="7482362" y="0"/>
            <a:ext cx="3598146" cy="5071533"/>
          </a:xfrm>
          <a:ln w="57150" cmpd="thinThick">
            <a:solidFill>
              <a:schemeClr val="bg1">
                <a:lumMod val="50000"/>
              </a:schemeClr>
            </a:solidFill>
            <a:miter lim="800000"/>
          </a:ln>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5801" y="2709052"/>
            <a:ext cx="6345301" cy="2362481"/>
          </a:xfrm>
        </p:spPr>
        <p:txBody>
          <a:bodyPr anchor="t">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12EF78E3-FDA3-4D28-AAA2-0B81F349A39D}" type="datetimeFigureOut">
              <a:rPr lang="en-US" dirty="0"/>
              <a:t>12/9/24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jp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7" name="Picture 6" descr="Brickwork-HD-R1a.jpg"/>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grpSp>
        <p:nvGrpSpPr>
          <p:cNvPr id="10" name="Group 9"/>
          <p:cNvGrpSpPr/>
          <p:nvPr/>
        </p:nvGrpSpPr>
        <p:grpSpPr>
          <a:xfrm>
            <a:off x="-25397" y="0"/>
            <a:ext cx="12005350" cy="6644081"/>
            <a:chOff x="-25397" y="0"/>
            <a:chExt cx="12005350" cy="6644081"/>
          </a:xfrm>
        </p:grpSpPr>
        <p:sp useBgFill="1">
          <p:nvSpPr>
            <p:cNvPr id="11" name="Rectangle 10"/>
            <p:cNvSpPr/>
            <p:nvPr/>
          </p:nvSpPr>
          <p:spPr>
            <a:xfrm>
              <a:off x="1" y="0"/>
              <a:ext cx="11979952" cy="6644081"/>
            </a:xfrm>
            <a:prstGeom prst="rect">
              <a:avLst/>
            </a:prstGeom>
            <a:ln>
              <a:noFill/>
            </a:ln>
            <a:effectLst>
              <a:outerShdw blurRad="98425" dist="76200" dir="4380000" algn="tl" rotWithShape="0">
                <a:srgbClr val="000000">
                  <a:alpha val="68000"/>
                </a:srgbClr>
              </a:outerShdw>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25397" y="0"/>
              <a:ext cx="11773291" cy="6419514"/>
            </a:xfrm>
            <a:custGeom>
              <a:avLst/>
              <a:gdLst/>
              <a:ahLst/>
              <a:cxnLst/>
              <a:rect l="l" t="t" r="r" b="b"/>
              <a:pathLst>
                <a:path w="11773291" h="6419514">
                  <a:moveTo>
                    <a:pt x="11750059" y="0"/>
                  </a:moveTo>
                  <a:lnTo>
                    <a:pt x="11773291" y="6419514"/>
                  </a:lnTo>
                  <a:lnTo>
                    <a:pt x="0" y="6411047"/>
                  </a:lnTo>
                </a:path>
              </a:pathLst>
            </a:custGeom>
            <a:ln w="82550">
              <a:solidFill>
                <a:schemeClr val="tx1">
                  <a:lumMod val="50000"/>
                  <a:lumOff val="50000"/>
                </a:schemeClr>
              </a:solidFill>
              <a:miter lim="800000"/>
            </a:ln>
          </p:spPr>
          <p:style>
            <a:lnRef idx="2">
              <a:schemeClr val="accent1"/>
            </a:lnRef>
            <a:fillRef idx="0">
              <a:schemeClr val="accent1"/>
            </a:fillRef>
            <a:effectRef idx="1">
              <a:schemeClr val="accent1"/>
            </a:effectRef>
            <a:fontRef idx="minor">
              <a:schemeClr val="tx1"/>
            </a:fontRef>
          </p:style>
        </p:sp>
        <p:sp>
          <p:nvSpPr>
            <p:cNvPr id="13" name="Rectangle 12"/>
            <p:cNvSpPr/>
            <p:nvPr/>
          </p:nvSpPr>
          <p:spPr>
            <a:xfrm>
              <a:off x="1" y="5600215"/>
              <a:ext cx="11706512" cy="780581"/>
            </a:xfrm>
            <a:prstGeom prst="rect">
              <a:avLst/>
            </a:pr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85801" y="685800"/>
            <a:ext cx="10396882" cy="1151965"/>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5800" y="2063396"/>
            <a:ext cx="10396883" cy="3311189"/>
          </a:xfrm>
          <a:prstGeom prst="rect">
            <a:avLst/>
          </a:prstGeom>
        </p:spPr>
        <p:txBody>
          <a:bodyPr vert="horz" lIns="91440" tIns="45720" rIns="91440" bIns="45720" rtlCol="0"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98083" y="5757334"/>
            <a:ext cx="3784600" cy="498470"/>
          </a:xfrm>
          <a:prstGeom prst="rect">
            <a:avLst/>
          </a:prstGeom>
        </p:spPr>
        <p:txBody>
          <a:bodyPr vert="horz" lIns="91440" tIns="45720" rIns="91440" bIns="45720" rtlCol="0" anchor="ctr"/>
          <a:lstStyle>
            <a:lvl1pPr algn="r">
              <a:defRPr sz="3200" cap="all" baseline="0">
                <a:solidFill>
                  <a:schemeClr val="accent1">
                    <a:lumMod val="50000"/>
                  </a:schemeClr>
                </a:solidFill>
              </a:defRPr>
            </a:lvl1pPr>
          </a:lstStyle>
          <a:p>
            <a:fld id="{C35BB1C6-BF8F-4481-8AB2-603A1C8A906A}" type="datetimeFigureOut">
              <a:rPr lang="en-US" dirty="0"/>
              <a:t>12/9/24</a:t>
            </a:fld>
            <a:endParaRPr lang="en-US" dirty="0"/>
          </a:p>
        </p:txBody>
      </p:sp>
      <p:sp>
        <p:nvSpPr>
          <p:cNvPr id="5" name="Footer Placeholder 4"/>
          <p:cNvSpPr>
            <a:spLocks noGrp="1"/>
          </p:cNvSpPr>
          <p:nvPr>
            <p:ph type="ftr" sz="quarter" idx="3"/>
          </p:nvPr>
        </p:nvSpPr>
        <p:spPr>
          <a:xfrm>
            <a:off x="685801" y="5757334"/>
            <a:ext cx="5499719" cy="498470"/>
          </a:xfrm>
          <a:prstGeom prst="rect">
            <a:avLst/>
          </a:prstGeom>
        </p:spPr>
        <p:txBody>
          <a:bodyPr vert="horz" lIns="91440" tIns="45720" rIns="91440" bIns="45720" rtlCol="0" anchor="ctr"/>
          <a:lstStyle>
            <a:lvl1pPr algn="l">
              <a:defRPr sz="3200" cap="all" baseline="0">
                <a:solidFill>
                  <a:schemeClr val="accent1">
                    <a:lumMod val="50000"/>
                  </a:schemeClr>
                </a:solidFill>
              </a:defRPr>
            </a:lvl1pPr>
          </a:lstStyle>
          <a:p>
            <a:endParaRPr lang="en-US" dirty="0"/>
          </a:p>
        </p:txBody>
      </p:sp>
      <p:sp>
        <p:nvSpPr>
          <p:cNvPr id="6" name="Slide Number Placeholder 5"/>
          <p:cNvSpPr>
            <a:spLocks noGrp="1"/>
          </p:cNvSpPr>
          <p:nvPr>
            <p:ph type="sldNum" sz="quarter" idx="4"/>
          </p:nvPr>
        </p:nvSpPr>
        <p:spPr>
          <a:xfrm>
            <a:off x="6287121" y="5757334"/>
            <a:ext cx="907186" cy="498470"/>
          </a:xfrm>
          <a:prstGeom prst="rect">
            <a:avLst/>
          </a:prstGeom>
        </p:spPr>
        <p:txBody>
          <a:bodyPr vert="horz" lIns="91440" tIns="45720" rIns="91440" bIns="45720" rtlCol="0" anchor="ctr"/>
          <a:lstStyle>
            <a:lvl1pPr algn="ctr">
              <a:defRPr sz="3200" cap="all" baseline="0">
                <a:solidFill>
                  <a:schemeClr val="accent1">
                    <a:lumMod val="50000"/>
                  </a:schemeClr>
                </a:solidFill>
              </a:defRPr>
            </a:lvl1pPr>
          </a:lstStyle>
          <a:p>
            <a:fld id="{6D22F896-40B5-4ADD-8801-0D06FADFA09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 id="2147483669" r:id="rId18"/>
  </p:sldLayoutIdLst>
  <p:hf sldNum="0" hdr="0" ftr="0" dt="0"/>
  <p:txStyles>
    <p:titleStyle>
      <a:lvl1pPr algn="l" defTabSz="914400" rtl="0" eaLnBrk="1" latinLnBrk="0" hangingPunct="1">
        <a:lnSpc>
          <a:spcPct val="90000"/>
        </a:lnSpc>
        <a:spcBef>
          <a:spcPct val="0"/>
        </a:spcBef>
        <a:buNone/>
        <a:defRPr sz="5400" kern="1200" cap="all" baseline="0">
          <a:solidFill>
            <a:schemeClr val="accent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60000"/>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76F769-FAC1-D048-A0CB-7D1D014E344A}"/>
              </a:ext>
            </a:extLst>
          </p:cNvPr>
          <p:cNvSpPr>
            <a:spLocks noGrp="1"/>
          </p:cNvSpPr>
          <p:nvPr>
            <p:ph type="ctrTitle"/>
          </p:nvPr>
        </p:nvSpPr>
        <p:spPr/>
        <p:txBody>
          <a:bodyPr/>
          <a:lstStyle/>
          <a:p>
            <a:r>
              <a:rPr lang="en-US" dirty="0"/>
              <a:t>Biblical</a:t>
            </a:r>
            <a:br>
              <a:rPr lang="en-US" dirty="0"/>
            </a:br>
            <a:r>
              <a:rPr lang="en-US" dirty="0"/>
              <a:t>Creation CARE</a:t>
            </a:r>
          </a:p>
        </p:txBody>
      </p:sp>
      <p:sp>
        <p:nvSpPr>
          <p:cNvPr id="3" name="Subtitle 2">
            <a:extLst>
              <a:ext uri="{FF2B5EF4-FFF2-40B4-BE49-F238E27FC236}">
                <a16:creationId xmlns:a16="http://schemas.microsoft.com/office/drawing/2014/main" id="{ADC20649-A2D6-E54E-838F-CDF9CA688061}"/>
              </a:ext>
            </a:extLst>
          </p:cNvPr>
          <p:cNvSpPr>
            <a:spLocks noGrp="1"/>
          </p:cNvSpPr>
          <p:nvPr>
            <p:ph type="subTitle" idx="1"/>
          </p:nvPr>
        </p:nvSpPr>
        <p:spPr/>
        <p:txBody>
          <a:bodyPr/>
          <a:lstStyle/>
          <a:p>
            <a:r>
              <a:rPr lang="en-US" dirty="0"/>
              <a:t>Our Call as Stewards of CREATION</a:t>
            </a:r>
          </a:p>
        </p:txBody>
      </p:sp>
    </p:spTree>
    <p:extLst>
      <p:ext uri="{BB962C8B-B14F-4D97-AF65-F5344CB8AC3E}">
        <p14:creationId xmlns:p14="http://schemas.microsoft.com/office/powerpoint/2010/main" val="27379935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153DD3-C27C-457D-ADDD-066D01CB95CA}"/>
              </a:ext>
            </a:extLst>
          </p:cNvPr>
          <p:cNvSpPr>
            <a:spLocks noGrp="1"/>
          </p:cNvSpPr>
          <p:nvPr>
            <p:ph type="title"/>
          </p:nvPr>
        </p:nvSpPr>
        <p:spPr>
          <a:xfrm>
            <a:off x="896420" y="268840"/>
            <a:ext cx="9875520" cy="1137007"/>
          </a:xfrm>
        </p:spPr>
        <p:txBody>
          <a:bodyPr>
            <a:normAutofit/>
          </a:bodyPr>
          <a:lstStyle/>
          <a:p>
            <a:r>
              <a:rPr lang="en-US" sz="4000" b="1" dirty="0">
                <a:latin typeface="Calibri" panose="020F0502020204030204" pitchFamily="34" charset="0"/>
                <a:cs typeface="Calibri" panose="020F0502020204030204" pitchFamily="34" charset="0"/>
              </a:rPr>
              <a:t>Biblical creation theology</a:t>
            </a:r>
            <a:endParaRPr lang="en-US" sz="4000" dirty="0">
              <a:latin typeface="Calibri" panose="020F0502020204030204" pitchFamily="34" charset="0"/>
              <a:cs typeface="Calibri" panose="020F0502020204030204" pitchFamily="34" charset="0"/>
            </a:endParaRPr>
          </a:p>
        </p:txBody>
      </p:sp>
      <p:graphicFrame>
        <p:nvGraphicFramePr>
          <p:cNvPr id="4" name="Content Placeholder 3">
            <a:extLst>
              <a:ext uri="{FF2B5EF4-FFF2-40B4-BE49-F238E27FC236}">
                <a16:creationId xmlns:a16="http://schemas.microsoft.com/office/drawing/2014/main" id="{31F44B22-324B-4DE8-B32C-85312184904C}"/>
              </a:ext>
            </a:extLst>
          </p:cNvPr>
          <p:cNvGraphicFramePr>
            <a:graphicFrameLocks noGrp="1"/>
          </p:cNvGraphicFramePr>
          <p:nvPr>
            <p:ph idx="1"/>
          </p:nvPr>
        </p:nvGraphicFramePr>
        <p:xfrm>
          <a:off x="770563" y="1483075"/>
          <a:ext cx="10654300" cy="4328902"/>
        </p:xfrm>
        <a:graphic>
          <a:graphicData uri="http://schemas.openxmlformats.org/drawingml/2006/table">
            <a:tbl>
              <a:tblPr firstRow="1" bandRow="1">
                <a:tableStyleId>{5C22544A-7EE6-4342-B048-85BDC9FD1C3A}</a:tableStyleId>
              </a:tblPr>
              <a:tblGrid>
                <a:gridCol w="10654300">
                  <a:extLst>
                    <a:ext uri="{9D8B030D-6E8A-4147-A177-3AD203B41FA5}">
                      <a16:colId xmlns:a16="http://schemas.microsoft.com/office/drawing/2014/main" val="743422230"/>
                    </a:ext>
                  </a:extLst>
                </a:gridCol>
              </a:tblGrid>
              <a:tr h="30976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latin typeface="Tahoma" panose="020B0604030504040204" pitchFamily="34" charset="0"/>
                          <a:ea typeface="Tahoma" panose="020B0604030504040204" pitchFamily="34" charset="0"/>
                          <a:cs typeface="Tahoma" panose="020B0604030504040204" pitchFamily="34" charset="0"/>
                        </a:rPr>
                        <a:t>Seven features of Creation</a:t>
                      </a:r>
                      <a:r>
                        <a:rPr lang="en-US" baseline="0" dirty="0">
                          <a:latin typeface="Tahoma" panose="020B0604030504040204" pitchFamily="34" charset="0"/>
                          <a:ea typeface="Tahoma" panose="020B0604030504040204" pitchFamily="34" charset="0"/>
                          <a:cs typeface="Tahoma" panose="020B0604030504040204" pitchFamily="34" charset="0"/>
                        </a:rPr>
                        <a:t> Theology (adapted from </a:t>
                      </a:r>
                      <a:r>
                        <a:rPr lang="en-US" baseline="0" dirty="0" err="1">
                          <a:latin typeface="Tahoma" panose="020B0604030504040204" pitchFamily="34" charset="0"/>
                          <a:ea typeface="Tahoma" panose="020B0604030504040204" pitchFamily="34" charset="0"/>
                          <a:cs typeface="Tahoma" panose="020B0604030504040204" pitchFamily="34" charset="0"/>
                        </a:rPr>
                        <a:t>Butkus</a:t>
                      </a:r>
                      <a:r>
                        <a:rPr lang="en-US" baseline="0" dirty="0">
                          <a:latin typeface="Tahoma" panose="020B0604030504040204" pitchFamily="34" charset="0"/>
                          <a:ea typeface="Tahoma" panose="020B0604030504040204" pitchFamily="34" charset="0"/>
                          <a:cs typeface="Tahoma" panose="020B0604030504040204" pitchFamily="34" charset="0"/>
                        </a:rPr>
                        <a:t>’ </a:t>
                      </a:r>
                      <a:r>
                        <a:rPr lang="en-US" i="1" baseline="0" dirty="0">
                          <a:latin typeface="Tahoma" panose="020B0604030504040204" pitchFamily="34" charset="0"/>
                          <a:ea typeface="Tahoma" panose="020B0604030504040204" pitchFamily="34" charset="0"/>
                          <a:cs typeface="Tahoma" panose="020B0604030504040204" pitchFamily="34" charset="0"/>
                        </a:rPr>
                        <a:t>The Stewardship of Creation</a:t>
                      </a:r>
                      <a:r>
                        <a:rPr lang="en-US" i="0" baseline="0" dirty="0">
                          <a:latin typeface="Tahoma" panose="020B0604030504040204" pitchFamily="34" charset="0"/>
                          <a:ea typeface="Tahoma" panose="020B0604030504040204" pitchFamily="34" charset="0"/>
                          <a:cs typeface="Tahoma" panose="020B0604030504040204" pitchFamily="34" charset="0"/>
                        </a:rPr>
                        <a:t>)</a:t>
                      </a:r>
                      <a:r>
                        <a:rPr lang="en-US" baseline="0" dirty="0">
                          <a:latin typeface="Tahoma" panose="020B0604030504040204" pitchFamily="34" charset="0"/>
                          <a:ea typeface="Tahoma" panose="020B0604030504040204" pitchFamily="34" charset="0"/>
                          <a:cs typeface="Tahoma" panose="020B0604030504040204" pitchFamily="34" charset="0"/>
                        </a:rPr>
                        <a:t> </a:t>
                      </a:r>
                      <a:r>
                        <a:rPr lang="en-US" sz="1800" kern="1200" dirty="0">
                          <a:solidFill>
                            <a:schemeClr val="dk1"/>
                          </a:solidFill>
                          <a:effectLst/>
                          <a:latin typeface="+mn-lt"/>
                          <a:ea typeface="+mn-ea"/>
                          <a:cs typeface="+mn-cs"/>
                        </a:rPr>
                        <a:t> </a:t>
                      </a:r>
                      <a:endParaRPr lang="en-US" dirty="0">
                        <a:latin typeface="Tahoma" panose="020B0604030504040204" pitchFamily="34" charset="0"/>
                        <a:ea typeface="Tahoma" panose="020B0604030504040204" pitchFamily="34" charset="0"/>
                        <a:cs typeface="Tahoma" panose="020B0604030504040204" pitchFamily="34" charset="0"/>
                      </a:endParaRPr>
                    </a:p>
                  </a:txBody>
                  <a:tcPr anchor="ctr">
                    <a:solidFill>
                      <a:schemeClr val="accent1"/>
                    </a:solidFill>
                  </a:tcPr>
                </a:tc>
                <a:extLst>
                  <a:ext uri="{0D108BD9-81ED-4DB2-BD59-A6C34878D82A}">
                    <a16:rowId xmlns:a16="http://schemas.microsoft.com/office/drawing/2014/main" val="2496822786"/>
                  </a:ext>
                </a:extLst>
              </a:tr>
              <a:tr h="3963142">
                <a:tc>
                  <a:txBody>
                    <a:bodyPr/>
                    <a:lstStyle/>
                    <a:p>
                      <a:pPr marL="457200" lvl="0" indent="-457200">
                        <a:spcAft>
                          <a:spcPts val="1200"/>
                        </a:spcAft>
                        <a:buFont typeface="+mj-lt"/>
                        <a:buAutoNum type="arabicPeriod"/>
                      </a:pPr>
                      <a:r>
                        <a:rPr lang="en-US" sz="1800" kern="1200" dirty="0">
                          <a:solidFill>
                            <a:schemeClr val="dk1"/>
                          </a:solidFill>
                          <a:effectLst/>
                          <a:latin typeface="Calibri" panose="020F0502020204030204" pitchFamily="34" charset="0"/>
                          <a:ea typeface="+mn-ea"/>
                          <a:cs typeface="Calibri" panose="020F0502020204030204" pitchFamily="34" charset="0"/>
                        </a:rPr>
                        <a:t>Th</a:t>
                      </a:r>
                      <a:r>
                        <a:rPr lang="en-US" sz="1800" kern="1200" baseline="0" dirty="0">
                          <a:solidFill>
                            <a:schemeClr val="dk1"/>
                          </a:solidFill>
                          <a:effectLst/>
                          <a:latin typeface="Calibri" panose="020F0502020204030204" pitchFamily="34" charset="0"/>
                          <a:ea typeface="+mn-ea"/>
                          <a:cs typeface="Calibri" panose="020F0502020204030204" pitchFamily="34" charset="0"/>
                        </a:rPr>
                        <a:t>e entire created order has its origins in the sovereign, creative, and sustaining power of God.</a:t>
                      </a:r>
                    </a:p>
                    <a:p>
                      <a:pPr marL="457200" lvl="0" indent="-457200">
                        <a:spcAft>
                          <a:spcPts val="1200"/>
                        </a:spcAft>
                        <a:buFont typeface="+mj-lt"/>
                        <a:buAutoNum type="arabicPeriod"/>
                      </a:pPr>
                      <a:r>
                        <a:rPr lang="en-US" sz="1800" kern="1200" baseline="0" dirty="0">
                          <a:solidFill>
                            <a:schemeClr val="dk1"/>
                          </a:solidFill>
                          <a:effectLst/>
                          <a:latin typeface="Calibri" panose="020F0502020204030204" pitchFamily="34" charset="0"/>
                          <a:ea typeface="+mn-ea"/>
                          <a:cs typeface="Calibri" panose="020F0502020204030204" pitchFamily="34" charset="0"/>
                        </a:rPr>
                        <a:t>Creation is an on-going process.</a:t>
                      </a:r>
                    </a:p>
                    <a:p>
                      <a:pPr marL="457200" lvl="0" indent="-457200">
                        <a:spcAft>
                          <a:spcPts val="1200"/>
                        </a:spcAft>
                        <a:buFont typeface="+mj-lt"/>
                        <a:buAutoNum type="arabicPeriod"/>
                      </a:pPr>
                      <a:r>
                        <a:rPr lang="en-US" sz="1800" kern="1200" baseline="0" dirty="0">
                          <a:solidFill>
                            <a:schemeClr val="dk1"/>
                          </a:solidFill>
                          <a:effectLst/>
                          <a:latin typeface="Calibri" panose="020F0502020204030204" pitchFamily="34" charset="0"/>
                          <a:ea typeface="+mn-ea"/>
                          <a:cs typeface="Calibri" panose="020F0502020204030204" pitchFamily="34" charset="0"/>
                        </a:rPr>
                        <a:t>Central to the biblical notion of creation is the idea of order, both physical (creating order out of primordial chaos) </a:t>
                      </a:r>
                      <a:r>
                        <a:rPr lang="en-US" sz="1800" u="sng" kern="1200" baseline="0" dirty="0">
                          <a:solidFill>
                            <a:schemeClr val="dk1"/>
                          </a:solidFill>
                          <a:effectLst/>
                          <a:latin typeface="Calibri" panose="020F0502020204030204" pitchFamily="34" charset="0"/>
                          <a:ea typeface="+mn-ea"/>
                          <a:cs typeface="Calibri" panose="020F0502020204030204" pitchFamily="34" charset="0"/>
                        </a:rPr>
                        <a:t>and</a:t>
                      </a:r>
                      <a:r>
                        <a:rPr lang="en-US" sz="1800" kern="1200" baseline="0" dirty="0">
                          <a:solidFill>
                            <a:schemeClr val="dk1"/>
                          </a:solidFill>
                          <a:effectLst/>
                          <a:latin typeface="Calibri" panose="020F0502020204030204" pitchFamily="34" charset="0"/>
                          <a:ea typeface="+mn-ea"/>
                          <a:cs typeface="Calibri" panose="020F0502020204030204" pitchFamily="34" charset="0"/>
                        </a:rPr>
                        <a:t> moral.</a:t>
                      </a:r>
                    </a:p>
                    <a:p>
                      <a:pPr marL="457200" lvl="0" indent="-457200">
                        <a:spcAft>
                          <a:spcPts val="1200"/>
                        </a:spcAft>
                        <a:buFont typeface="+mj-lt"/>
                        <a:buAutoNum type="arabicPeriod"/>
                      </a:pPr>
                      <a:r>
                        <a:rPr lang="en-US" sz="1800" kern="1200" dirty="0">
                          <a:solidFill>
                            <a:schemeClr val="dk1"/>
                          </a:solidFill>
                          <a:effectLst/>
                          <a:latin typeface="Calibri" panose="020F0502020204030204" pitchFamily="34" charset="0"/>
                          <a:ea typeface="+mn-ea"/>
                          <a:cs typeface="Calibri" panose="020F0502020204030204" pitchFamily="34" charset="0"/>
                        </a:rPr>
                        <a:t>Creation</a:t>
                      </a:r>
                      <a:r>
                        <a:rPr lang="en-US" sz="1800" kern="1200" baseline="0" dirty="0">
                          <a:solidFill>
                            <a:schemeClr val="dk1"/>
                          </a:solidFill>
                          <a:effectLst/>
                          <a:latin typeface="Calibri" panose="020F0502020204030204" pitchFamily="34" charset="0"/>
                          <a:ea typeface="+mn-ea"/>
                          <a:cs typeface="Calibri" panose="020F0502020204030204" pitchFamily="34" charset="0"/>
                        </a:rPr>
                        <a:t> is a relational entity, a harmonious whole where creatures fulfill their appointed places and functions within a grand design.</a:t>
                      </a:r>
                    </a:p>
                    <a:p>
                      <a:pPr marL="457200" lvl="0" indent="-457200">
                        <a:spcAft>
                          <a:spcPts val="1200"/>
                        </a:spcAft>
                        <a:buFont typeface="+mj-lt"/>
                        <a:buAutoNum type="arabicPeriod"/>
                      </a:pPr>
                      <a:r>
                        <a:rPr lang="en-US" sz="1800" kern="1200" baseline="0" dirty="0">
                          <a:solidFill>
                            <a:schemeClr val="dk1"/>
                          </a:solidFill>
                          <a:effectLst/>
                          <a:latin typeface="Calibri" panose="020F0502020204030204" pitchFamily="34" charset="0"/>
                          <a:ea typeface="+mn-ea"/>
                          <a:cs typeface="Calibri" panose="020F0502020204030204" pitchFamily="34" charset="0"/>
                        </a:rPr>
                        <a:t>As the Creator, God is the primary author of the meaning and value of creation.</a:t>
                      </a:r>
                    </a:p>
                    <a:p>
                      <a:pPr marL="457200" lvl="0" indent="-457200">
                        <a:spcAft>
                          <a:spcPts val="1200"/>
                        </a:spcAft>
                        <a:buFont typeface="+mj-lt"/>
                        <a:buAutoNum type="arabicPeriod"/>
                      </a:pPr>
                      <a:r>
                        <a:rPr lang="en-US" sz="1800" kern="1200" dirty="0">
                          <a:solidFill>
                            <a:schemeClr val="dk1"/>
                          </a:solidFill>
                          <a:effectLst/>
                          <a:latin typeface="Calibri" panose="020F0502020204030204" pitchFamily="34" charset="0"/>
                          <a:ea typeface="+mn-ea"/>
                          <a:cs typeface="Calibri" panose="020F0502020204030204" pitchFamily="34" charset="0"/>
                        </a:rPr>
                        <a:t>God</a:t>
                      </a:r>
                      <a:r>
                        <a:rPr lang="en-US" sz="1800" kern="1200" baseline="0" dirty="0">
                          <a:solidFill>
                            <a:schemeClr val="dk1"/>
                          </a:solidFill>
                          <a:effectLst/>
                          <a:latin typeface="Calibri" panose="020F0502020204030204" pitchFamily="34" charset="0"/>
                          <a:ea typeface="+mn-ea"/>
                          <a:cs typeface="Calibri" panose="020F0502020204030204" pitchFamily="34" charset="0"/>
                        </a:rPr>
                        <a:t> is both (</a:t>
                      </a:r>
                      <a:r>
                        <a:rPr lang="en-US" sz="1800" kern="1200" baseline="0" dirty="0" err="1">
                          <a:solidFill>
                            <a:schemeClr val="dk1"/>
                          </a:solidFill>
                          <a:effectLst/>
                          <a:latin typeface="Calibri" panose="020F0502020204030204" pitchFamily="34" charset="0"/>
                          <a:ea typeface="+mn-ea"/>
                          <a:cs typeface="Calibri" panose="020F0502020204030204" pitchFamily="34" charset="0"/>
                        </a:rPr>
                        <a:t>i</a:t>
                      </a:r>
                      <a:r>
                        <a:rPr lang="en-US" sz="1800" kern="1200" baseline="0" dirty="0">
                          <a:solidFill>
                            <a:schemeClr val="dk1"/>
                          </a:solidFill>
                          <a:effectLst/>
                          <a:latin typeface="Calibri" panose="020F0502020204030204" pitchFamily="34" charset="0"/>
                          <a:ea typeface="+mn-ea"/>
                          <a:cs typeface="Calibri" panose="020F0502020204030204" pitchFamily="34" charset="0"/>
                        </a:rPr>
                        <a:t>) transcendent and (ii) immanently present within creation.</a:t>
                      </a:r>
                    </a:p>
                    <a:p>
                      <a:pPr marL="457200" lvl="0" indent="-457200">
                        <a:spcAft>
                          <a:spcPts val="1200"/>
                        </a:spcAft>
                        <a:buFont typeface="+mj-lt"/>
                        <a:buAutoNum type="arabicPeriod"/>
                      </a:pPr>
                      <a:r>
                        <a:rPr lang="en-US" sz="1800" kern="1200" baseline="0" dirty="0">
                          <a:solidFill>
                            <a:schemeClr val="dk1"/>
                          </a:solidFill>
                          <a:effectLst/>
                          <a:latin typeface="Calibri" panose="020F0502020204030204" pitchFamily="34" charset="0"/>
                          <a:ea typeface="+mn-ea"/>
                          <a:cs typeface="Calibri" panose="020F0502020204030204" pitchFamily="34" charset="0"/>
                        </a:rPr>
                        <a:t>Creation discloses both the nature of God and the </a:t>
                      </a:r>
                      <a:r>
                        <a:rPr lang="en-US" sz="1800" u="sng" kern="1200" baseline="0" dirty="0">
                          <a:solidFill>
                            <a:schemeClr val="dk1"/>
                          </a:solidFill>
                          <a:effectLst/>
                          <a:latin typeface="Calibri" panose="020F0502020204030204" pitchFamily="34" charset="0"/>
                          <a:ea typeface="+mn-ea"/>
                          <a:cs typeface="Calibri" panose="020F0502020204030204" pitchFamily="34" charset="0"/>
                        </a:rPr>
                        <a:t>human vocation</a:t>
                      </a:r>
                      <a:r>
                        <a:rPr lang="en-US" sz="1800" kern="1200" baseline="0" dirty="0">
                          <a:solidFill>
                            <a:schemeClr val="dk1"/>
                          </a:solidFill>
                          <a:effectLst/>
                          <a:latin typeface="Calibri" panose="020F0502020204030204" pitchFamily="34" charset="0"/>
                          <a:ea typeface="+mn-ea"/>
                          <a:cs typeface="Calibri" panose="020F0502020204030204" pitchFamily="34" charset="0"/>
                        </a:rPr>
                        <a:t> within God’s world.</a:t>
                      </a:r>
                      <a:endParaRPr lang="en-US" sz="1800" kern="1200" dirty="0">
                        <a:solidFill>
                          <a:schemeClr val="dk1"/>
                        </a:solidFill>
                        <a:effectLst/>
                        <a:latin typeface="Calibri" panose="020F0502020204030204" pitchFamily="34" charset="0"/>
                        <a:ea typeface="+mn-ea"/>
                        <a:cs typeface="Calibri" panose="020F0502020204030204" pitchFamily="34" charset="0"/>
                      </a:endParaRPr>
                    </a:p>
                  </a:txBody>
                  <a:tcPr anchor="ctr">
                    <a:solidFill>
                      <a:schemeClr val="accent1">
                        <a:alpha val="33000"/>
                      </a:schemeClr>
                    </a:solidFill>
                  </a:tcPr>
                </a:tc>
                <a:extLst>
                  <a:ext uri="{0D108BD9-81ED-4DB2-BD59-A6C34878D82A}">
                    <a16:rowId xmlns:a16="http://schemas.microsoft.com/office/drawing/2014/main" val="744739329"/>
                  </a:ext>
                </a:extLst>
              </a:tr>
            </a:tbl>
          </a:graphicData>
        </a:graphic>
      </p:graphicFrame>
    </p:spTree>
    <p:extLst>
      <p:ext uri="{BB962C8B-B14F-4D97-AF65-F5344CB8AC3E}">
        <p14:creationId xmlns:p14="http://schemas.microsoft.com/office/powerpoint/2010/main" val="39413695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153DD3-C27C-457D-ADDD-066D01CB95CA}"/>
              </a:ext>
            </a:extLst>
          </p:cNvPr>
          <p:cNvSpPr>
            <a:spLocks noGrp="1"/>
          </p:cNvSpPr>
          <p:nvPr>
            <p:ph type="title"/>
          </p:nvPr>
        </p:nvSpPr>
        <p:spPr>
          <a:xfrm>
            <a:off x="1096766" y="244867"/>
            <a:ext cx="9875520" cy="1356360"/>
          </a:xfrm>
        </p:spPr>
        <p:txBody>
          <a:bodyPr>
            <a:normAutofit/>
          </a:bodyPr>
          <a:lstStyle/>
          <a:p>
            <a:r>
              <a:rPr lang="en-US" sz="4000" b="1" dirty="0">
                <a:latin typeface="Calibri" panose="020F0502020204030204" pitchFamily="34" charset="0"/>
                <a:cs typeface="Calibri" panose="020F0502020204030204" pitchFamily="34" charset="0"/>
              </a:rPr>
              <a:t>The Stewardship of Creation</a:t>
            </a:r>
            <a:endParaRPr lang="en-US" sz="4000" dirty="0">
              <a:latin typeface="Calibri" panose="020F0502020204030204" pitchFamily="34" charset="0"/>
              <a:cs typeface="Calibri" panose="020F0502020204030204" pitchFamily="34" charset="0"/>
            </a:endParaRPr>
          </a:p>
        </p:txBody>
      </p:sp>
      <p:graphicFrame>
        <p:nvGraphicFramePr>
          <p:cNvPr id="4" name="Content Placeholder 3">
            <a:extLst>
              <a:ext uri="{FF2B5EF4-FFF2-40B4-BE49-F238E27FC236}">
                <a16:creationId xmlns:a16="http://schemas.microsoft.com/office/drawing/2014/main" id="{31F44B22-324B-4DE8-B32C-85312184904C}"/>
              </a:ext>
            </a:extLst>
          </p:cNvPr>
          <p:cNvGraphicFramePr>
            <a:graphicFrameLocks noGrp="1"/>
          </p:cNvGraphicFramePr>
          <p:nvPr>
            <p:ph idx="1"/>
            <p:extLst>
              <p:ext uri="{D42A27DB-BD31-4B8C-83A1-F6EECF244321}">
                <p14:modId xmlns:p14="http://schemas.microsoft.com/office/powerpoint/2010/main" val="1481712590"/>
              </p:ext>
            </p:extLst>
          </p:nvPr>
        </p:nvGraphicFramePr>
        <p:xfrm>
          <a:off x="1159668" y="1601228"/>
          <a:ext cx="9872664" cy="4203671"/>
        </p:xfrm>
        <a:graphic>
          <a:graphicData uri="http://schemas.openxmlformats.org/drawingml/2006/table">
            <a:tbl>
              <a:tblPr firstRow="1" bandRow="1">
                <a:tableStyleId>{5C22544A-7EE6-4342-B048-85BDC9FD1C3A}</a:tableStyleId>
              </a:tblPr>
              <a:tblGrid>
                <a:gridCol w="9872664">
                  <a:extLst>
                    <a:ext uri="{9D8B030D-6E8A-4147-A177-3AD203B41FA5}">
                      <a16:colId xmlns:a16="http://schemas.microsoft.com/office/drawing/2014/main" val="743422230"/>
                    </a:ext>
                  </a:extLst>
                </a:gridCol>
              </a:tblGrid>
              <a:tr h="44798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latin typeface="Tahoma" panose="020B0604030504040204" pitchFamily="34" charset="0"/>
                          <a:ea typeface="Tahoma" panose="020B0604030504040204" pitchFamily="34" charset="0"/>
                          <a:cs typeface="Tahoma" panose="020B0604030504040204" pitchFamily="34" charset="0"/>
                        </a:rPr>
                        <a:t>Genesis 1:26-28 (KJV)</a:t>
                      </a:r>
                    </a:p>
                  </a:txBody>
                  <a:tcPr anchor="ctr">
                    <a:solidFill>
                      <a:schemeClr val="accent1"/>
                    </a:solidFill>
                  </a:tcPr>
                </a:tc>
                <a:extLst>
                  <a:ext uri="{0D108BD9-81ED-4DB2-BD59-A6C34878D82A}">
                    <a16:rowId xmlns:a16="http://schemas.microsoft.com/office/drawing/2014/main" val="2496822786"/>
                  </a:ext>
                </a:extLst>
              </a:tr>
              <a:tr h="3755689">
                <a:tc>
                  <a:txBody>
                    <a:bodyPr/>
                    <a:lstStyle/>
                    <a:p>
                      <a:r>
                        <a:rPr lang="en-US" sz="2200" b="1" i="0" kern="1200" baseline="30000" dirty="0">
                          <a:solidFill>
                            <a:schemeClr val="dk1"/>
                          </a:solidFill>
                          <a:effectLst/>
                          <a:latin typeface="Calibri" panose="020F0502020204030204" pitchFamily="34" charset="0"/>
                          <a:ea typeface="+mn-ea"/>
                          <a:cs typeface="Calibri" panose="020F0502020204030204" pitchFamily="34" charset="0"/>
                        </a:rPr>
                        <a:t>26 </a:t>
                      </a:r>
                      <a:r>
                        <a:rPr lang="en-US" sz="2200" b="0" i="0" kern="1200" dirty="0">
                          <a:solidFill>
                            <a:schemeClr val="dk1"/>
                          </a:solidFill>
                          <a:effectLst/>
                          <a:latin typeface="Calibri" panose="020F0502020204030204" pitchFamily="34" charset="0"/>
                          <a:ea typeface="+mn-ea"/>
                          <a:cs typeface="Calibri" panose="020F0502020204030204" pitchFamily="34" charset="0"/>
                        </a:rPr>
                        <a:t>And God said, Let us make man in our image (</a:t>
                      </a:r>
                      <a:r>
                        <a:rPr lang="en-US" sz="2200" b="0" i="1" kern="1200" dirty="0" err="1">
                          <a:solidFill>
                            <a:schemeClr val="dk1"/>
                          </a:solidFill>
                          <a:effectLst/>
                          <a:latin typeface="Calibri" panose="020F0502020204030204" pitchFamily="34" charset="0"/>
                          <a:ea typeface="+mn-ea"/>
                          <a:cs typeface="Calibri" panose="020F0502020204030204" pitchFamily="34" charset="0"/>
                        </a:rPr>
                        <a:t>selem</a:t>
                      </a:r>
                      <a:r>
                        <a:rPr lang="en-US" sz="2200" b="0" i="0" kern="1200" dirty="0">
                          <a:solidFill>
                            <a:schemeClr val="dk1"/>
                          </a:solidFill>
                          <a:effectLst/>
                          <a:latin typeface="Calibri" panose="020F0502020204030204" pitchFamily="34" charset="0"/>
                          <a:ea typeface="+mn-ea"/>
                          <a:cs typeface="Calibri" panose="020F0502020204030204" pitchFamily="34" charset="0"/>
                        </a:rPr>
                        <a:t>), after our likeness (</a:t>
                      </a:r>
                      <a:r>
                        <a:rPr lang="en-US" sz="2200" b="0" i="1" kern="1200" dirty="0" err="1">
                          <a:solidFill>
                            <a:schemeClr val="dk1"/>
                          </a:solidFill>
                          <a:effectLst/>
                          <a:latin typeface="Calibri" panose="020F0502020204030204" pitchFamily="34" charset="0"/>
                          <a:ea typeface="+mn-ea"/>
                          <a:cs typeface="Calibri" panose="020F0502020204030204" pitchFamily="34" charset="0"/>
                        </a:rPr>
                        <a:t>demut</a:t>
                      </a:r>
                      <a:r>
                        <a:rPr lang="en-US" sz="2200" b="0" i="0" kern="1200" dirty="0">
                          <a:solidFill>
                            <a:schemeClr val="dk1"/>
                          </a:solidFill>
                          <a:effectLst/>
                          <a:latin typeface="Calibri" panose="020F0502020204030204" pitchFamily="34" charset="0"/>
                          <a:ea typeface="+mn-ea"/>
                          <a:cs typeface="Calibri" panose="020F0502020204030204" pitchFamily="34" charset="0"/>
                        </a:rPr>
                        <a:t>): and let them have dominion over the fish of the sea, and over the fowl of the air, and over the cattle, and over all the earth, and over every creeping thing that </a:t>
                      </a:r>
                      <a:r>
                        <a:rPr lang="en-US" sz="2200" b="0" i="0" kern="1200" dirty="0" err="1">
                          <a:solidFill>
                            <a:schemeClr val="dk1"/>
                          </a:solidFill>
                          <a:effectLst/>
                          <a:latin typeface="Calibri" panose="020F0502020204030204" pitchFamily="34" charset="0"/>
                          <a:ea typeface="+mn-ea"/>
                          <a:cs typeface="Calibri" panose="020F0502020204030204" pitchFamily="34" charset="0"/>
                        </a:rPr>
                        <a:t>creepeth</a:t>
                      </a:r>
                      <a:r>
                        <a:rPr lang="en-US" sz="2200" b="0" i="0" kern="1200" dirty="0">
                          <a:solidFill>
                            <a:schemeClr val="dk1"/>
                          </a:solidFill>
                          <a:effectLst/>
                          <a:latin typeface="Calibri" panose="020F0502020204030204" pitchFamily="34" charset="0"/>
                          <a:ea typeface="+mn-ea"/>
                          <a:cs typeface="Calibri" panose="020F0502020204030204" pitchFamily="34" charset="0"/>
                        </a:rPr>
                        <a:t> upon the earth.</a:t>
                      </a:r>
                    </a:p>
                    <a:p>
                      <a:r>
                        <a:rPr lang="en-US" sz="2200" b="1" i="0" kern="1200" baseline="30000" dirty="0">
                          <a:solidFill>
                            <a:schemeClr val="dk1"/>
                          </a:solidFill>
                          <a:effectLst/>
                          <a:latin typeface="Calibri" panose="020F0502020204030204" pitchFamily="34" charset="0"/>
                          <a:ea typeface="+mn-ea"/>
                          <a:cs typeface="Calibri" panose="020F0502020204030204" pitchFamily="34" charset="0"/>
                        </a:rPr>
                        <a:t>27 </a:t>
                      </a:r>
                      <a:r>
                        <a:rPr lang="en-US" sz="2200" b="0" i="0" kern="1200" dirty="0">
                          <a:solidFill>
                            <a:schemeClr val="dk1"/>
                          </a:solidFill>
                          <a:effectLst/>
                          <a:latin typeface="Calibri" panose="020F0502020204030204" pitchFamily="34" charset="0"/>
                          <a:ea typeface="+mn-ea"/>
                          <a:cs typeface="Calibri" panose="020F0502020204030204" pitchFamily="34" charset="0"/>
                        </a:rPr>
                        <a:t>So God created man in his own image, in </a:t>
                      </a:r>
                      <a:r>
                        <a:rPr lang="en-US" sz="2200" b="1" i="0" kern="1200" dirty="0">
                          <a:solidFill>
                            <a:schemeClr val="dk1"/>
                          </a:solidFill>
                          <a:effectLst/>
                          <a:latin typeface="Calibri" panose="020F0502020204030204" pitchFamily="34" charset="0"/>
                          <a:ea typeface="+mn-ea"/>
                          <a:cs typeface="Calibri" panose="020F0502020204030204" pitchFamily="34" charset="0"/>
                        </a:rPr>
                        <a:t>the image of God </a:t>
                      </a:r>
                      <a:r>
                        <a:rPr lang="en-US" sz="2200" b="0" i="0" kern="1200" dirty="0">
                          <a:solidFill>
                            <a:schemeClr val="dk1"/>
                          </a:solidFill>
                          <a:effectLst/>
                          <a:latin typeface="Calibri" panose="020F0502020204030204" pitchFamily="34" charset="0"/>
                          <a:ea typeface="+mn-ea"/>
                          <a:cs typeface="Calibri" panose="020F0502020204030204" pitchFamily="34" charset="0"/>
                        </a:rPr>
                        <a:t>created he him; male and female created he them.</a:t>
                      </a:r>
                    </a:p>
                    <a:p>
                      <a:r>
                        <a:rPr lang="en-US" sz="2200" b="1" i="0" kern="1200" baseline="30000" dirty="0">
                          <a:solidFill>
                            <a:schemeClr val="dk1"/>
                          </a:solidFill>
                          <a:effectLst/>
                          <a:latin typeface="Calibri" panose="020F0502020204030204" pitchFamily="34" charset="0"/>
                          <a:ea typeface="+mn-ea"/>
                          <a:cs typeface="Calibri" panose="020F0502020204030204" pitchFamily="34" charset="0"/>
                        </a:rPr>
                        <a:t>28 </a:t>
                      </a:r>
                      <a:r>
                        <a:rPr lang="en-US" sz="2200" b="0" i="0" kern="1200" dirty="0">
                          <a:solidFill>
                            <a:schemeClr val="dk1"/>
                          </a:solidFill>
                          <a:effectLst/>
                          <a:latin typeface="Calibri" panose="020F0502020204030204" pitchFamily="34" charset="0"/>
                          <a:ea typeface="+mn-ea"/>
                          <a:cs typeface="Calibri" panose="020F0502020204030204" pitchFamily="34" charset="0"/>
                        </a:rPr>
                        <a:t>And God blessed them, and God said unto them, Be fruitful, and multiply, and replenish the earth, and </a:t>
                      </a:r>
                      <a:r>
                        <a:rPr lang="en-US" sz="2200" b="0" i="0" u="sng" kern="1200" dirty="0">
                          <a:solidFill>
                            <a:schemeClr val="dk1"/>
                          </a:solidFill>
                          <a:effectLst/>
                          <a:latin typeface="Calibri" panose="020F0502020204030204" pitchFamily="34" charset="0"/>
                          <a:ea typeface="+mn-ea"/>
                          <a:cs typeface="Calibri" panose="020F0502020204030204" pitchFamily="34" charset="0"/>
                        </a:rPr>
                        <a:t>subdue (</a:t>
                      </a:r>
                      <a:r>
                        <a:rPr lang="en-US" sz="2200" b="0" i="1" u="sng" kern="1200" dirty="0" err="1">
                          <a:solidFill>
                            <a:schemeClr val="dk1"/>
                          </a:solidFill>
                          <a:effectLst/>
                          <a:latin typeface="Calibri" panose="020F0502020204030204" pitchFamily="34" charset="0"/>
                          <a:ea typeface="+mn-ea"/>
                          <a:cs typeface="Calibri" panose="020F0502020204030204" pitchFamily="34" charset="0"/>
                        </a:rPr>
                        <a:t>kabash</a:t>
                      </a:r>
                      <a:r>
                        <a:rPr lang="en-US" sz="2200" b="0" i="0" u="sng" kern="1200" dirty="0">
                          <a:solidFill>
                            <a:schemeClr val="dk1"/>
                          </a:solidFill>
                          <a:effectLst/>
                          <a:latin typeface="Calibri" panose="020F0502020204030204" pitchFamily="34" charset="0"/>
                          <a:ea typeface="+mn-ea"/>
                          <a:cs typeface="Calibri" panose="020F0502020204030204" pitchFamily="34" charset="0"/>
                        </a:rPr>
                        <a:t>) it</a:t>
                      </a:r>
                      <a:r>
                        <a:rPr lang="en-US" sz="2200" b="0" i="0" kern="1200" dirty="0">
                          <a:solidFill>
                            <a:schemeClr val="dk1"/>
                          </a:solidFill>
                          <a:effectLst/>
                          <a:latin typeface="Calibri" panose="020F0502020204030204" pitchFamily="34" charset="0"/>
                          <a:ea typeface="+mn-ea"/>
                          <a:cs typeface="Calibri" panose="020F0502020204030204" pitchFamily="34" charset="0"/>
                        </a:rPr>
                        <a:t>: and </a:t>
                      </a:r>
                      <a:r>
                        <a:rPr lang="en-US" sz="2200" b="0" i="0" u="sng" kern="1200" dirty="0">
                          <a:solidFill>
                            <a:schemeClr val="dk1"/>
                          </a:solidFill>
                          <a:effectLst/>
                          <a:latin typeface="Calibri" panose="020F0502020204030204" pitchFamily="34" charset="0"/>
                          <a:ea typeface="+mn-ea"/>
                          <a:cs typeface="Calibri" panose="020F0502020204030204" pitchFamily="34" charset="0"/>
                        </a:rPr>
                        <a:t>have dominion (</a:t>
                      </a:r>
                      <a:r>
                        <a:rPr lang="en-US" sz="2200" b="0" i="1" u="sng" kern="1200" dirty="0" err="1">
                          <a:solidFill>
                            <a:schemeClr val="dk1"/>
                          </a:solidFill>
                          <a:effectLst/>
                          <a:latin typeface="Calibri" panose="020F0502020204030204" pitchFamily="34" charset="0"/>
                          <a:ea typeface="+mn-ea"/>
                          <a:cs typeface="Calibri" panose="020F0502020204030204" pitchFamily="34" charset="0"/>
                        </a:rPr>
                        <a:t>radah</a:t>
                      </a:r>
                      <a:r>
                        <a:rPr lang="en-US" sz="2200" b="0" i="0" u="sng" kern="1200" dirty="0">
                          <a:solidFill>
                            <a:schemeClr val="dk1"/>
                          </a:solidFill>
                          <a:effectLst/>
                          <a:latin typeface="Calibri" panose="020F0502020204030204" pitchFamily="34" charset="0"/>
                          <a:ea typeface="+mn-ea"/>
                          <a:cs typeface="Calibri" panose="020F0502020204030204" pitchFamily="34" charset="0"/>
                        </a:rPr>
                        <a:t>) over </a:t>
                      </a:r>
                      <a:r>
                        <a:rPr lang="en-US" sz="2200" b="0" i="0" kern="1200" dirty="0">
                          <a:solidFill>
                            <a:schemeClr val="dk1"/>
                          </a:solidFill>
                          <a:effectLst/>
                          <a:latin typeface="Calibri" panose="020F0502020204030204" pitchFamily="34" charset="0"/>
                          <a:ea typeface="+mn-ea"/>
                          <a:cs typeface="Calibri" panose="020F0502020204030204" pitchFamily="34" charset="0"/>
                        </a:rPr>
                        <a:t>the fish of the sea, and over the fowl of the air, and over every living thing that </a:t>
                      </a:r>
                      <a:r>
                        <a:rPr lang="en-US" sz="2200" b="0" i="0" kern="1200" dirty="0" err="1">
                          <a:solidFill>
                            <a:schemeClr val="dk1"/>
                          </a:solidFill>
                          <a:effectLst/>
                          <a:latin typeface="Calibri" panose="020F0502020204030204" pitchFamily="34" charset="0"/>
                          <a:ea typeface="+mn-ea"/>
                          <a:cs typeface="Calibri" panose="020F0502020204030204" pitchFamily="34" charset="0"/>
                        </a:rPr>
                        <a:t>moveth</a:t>
                      </a:r>
                      <a:r>
                        <a:rPr lang="en-US" sz="2200" b="0" i="0" kern="1200" dirty="0">
                          <a:solidFill>
                            <a:schemeClr val="dk1"/>
                          </a:solidFill>
                          <a:effectLst/>
                          <a:latin typeface="Calibri" panose="020F0502020204030204" pitchFamily="34" charset="0"/>
                          <a:ea typeface="+mn-ea"/>
                          <a:cs typeface="Calibri" panose="020F0502020204030204" pitchFamily="34" charset="0"/>
                        </a:rPr>
                        <a:t> upon the earth.</a:t>
                      </a:r>
                    </a:p>
                  </a:txBody>
                  <a:tcPr anchor="ctr">
                    <a:solidFill>
                      <a:schemeClr val="accent1">
                        <a:alpha val="33000"/>
                      </a:schemeClr>
                    </a:solidFill>
                  </a:tcPr>
                </a:tc>
                <a:extLst>
                  <a:ext uri="{0D108BD9-81ED-4DB2-BD59-A6C34878D82A}">
                    <a16:rowId xmlns:a16="http://schemas.microsoft.com/office/drawing/2014/main" val="744739329"/>
                  </a:ext>
                </a:extLst>
              </a:tr>
            </a:tbl>
          </a:graphicData>
        </a:graphic>
      </p:graphicFrame>
    </p:spTree>
    <p:extLst>
      <p:ext uri="{BB962C8B-B14F-4D97-AF65-F5344CB8AC3E}">
        <p14:creationId xmlns:p14="http://schemas.microsoft.com/office/powerpoint/2010/main" val="13294708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153DD3-C27C-457D-ADDD-066D01CB95CA}"/>
              </a:ext>
            </a:extLst>
          </p:cNvPr>
          <p:cNvSpPr>
            <a:spLocks noGrp="1"/>
          </p:cNvSpPr>
          <p:nvPr>
            <p:ph type="title"/>
          </p:nvPr>
        </p:nvSpPr>
        <p:spPr>
          <a:xfrm>
            <a:off x="1096766" y="244867"/>
            <a:ext cx="9875520" cy="1356360"/>
          </a:xfrm>
        </p:spPr>
        <p:txBody>
          <a:bodyPr>
            <a:normAutofit/>
          </a:bodyPr>
          <a:lstStyle/>
          <a:p>
            <a:r>
              <a:rPr lang="en-US" sz="4000" b="1" dirty="0">
                <a:latin typeface="Calibri" panose="020F0502020204030204" pitchFamily="34" charset="0"/>
                <a:cs typeface="Calibri" panose="020F0502020204030204" pitchFamily="34" charset="0"/>
              </a:rPr>
              <a:t>The Stewardship of Creation</a:t>
            </a:r>
            <a:endParaRPr lang="en-US" sz="4000" dirty="0">
              <a:latin typeface="Calibri" panose="020F0502020204030204" pitchFamily="34" charset="0"/>
              <a:cs typeface="Calibri" panose="020F0502020204030204" pitchFamily="34" charset="0"/>
            </a:endParaRPr>
          </a:p>
        </p:txBody>
      </p:sp>
      <p:graphicFrame>
        <p:nvGraphicFramePr>
          <p:cNvPr id="4" name="Content Placeholder 3">
            <a:extLst>
              <a:ext uri="{FF2B5EF4-FFF2-40B4-BE49-F238E27FC236}">
                <a16:creationId xmlns:a16="http://schemas.microsoft.com/office/drawing/2014/main" id="{31F44B22-324B-4DE8-B32C-85312184904C}"/>
              </a:ext>
            </a:extLst>
          </p:cNvPr>
          <p:cNvGraphicFramePr>
            <a:graphicFrameLocks noGrp="1"/>
          </p:cNvGraphicFramePr>
          <p:nvPr>
            <p:ph idx="1"/>
            <p:extLst>
              <p:ext uri="{D42A27DB-BD31-4B8C-83A1-F6EECF244321}">
                <p14:modId xmlns:p14="http://schemas.microsoft.com/office/powerpoint/2010/main" val="2063270571"/>
              </p:ext>
            </p:extLst>
          </p:nvPr>
        </p:nvGraphicFramePr>
        <p:xfrm>
          <a:off x="1159668" y="1601228"/>
          <a:ext cx="9872664" cy="4203671"/>
        </p:xfrm>
        <a:graphic>
          <a:graphicData uri="http://schemas.openxmlformats.org/drawingml/2006/table">
            <a:tbl>
              <a:tblPr firstRow="1" bandRow="1">
                <a:tableStyleId>{5C22544A-7EE6-4342-B048-85BDC9FD1C3A}</a:tableStyleId>
              </a:tblPr>
              <a:tblGrid>
                <a:gridCol w="9872664">
                  <a:extLst>
                    <a:ext uri="{9D8B030D-6E8A-4147-A177-3AD203B41FA5}">
                      <a16:colId xmlns:a16="http://schemas.microsoft.com/office/drawing/2014/main" val="743422230"/>
                    </a:ext>
                  </a:extLst>
                </a:gridCol>
              </a:tblGrid>
              <a:tr h="44798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latin typeface="Tahoma" panose="020B0604030504040204" pitchFamily="34" charset="0"/>
                          <a:ea typeface="Tahoma" panose="020B0604030504040204" pitchFamily="34" charset="0"/>
                          <a:cs typeface="Tahoma" panose="020B0604030504040204" pitchFamily="34" charset="0"/>
                        </a:rPr>
                        <a:t>Looking at four key terms in Genesis 1:26-28</a:t>
                      </a:r>
                    </a:p>
                  </a:txBody>
                  <a:tcPr anchor="ctr">
                    <a:solidFill>
                      <a:schemeClr val="accent1"/>
                    </a:solidFill>
                  </a:tcPr>
                </a:tc>
                <a:extLst>
                  <a:ext uri="{0D108BD9-81ED-4DB2-BD59-A6C34878D82A}">
                    <a16:rowId xmlns:a16="http://schemas.microsoft.com/office/drawing/2014/main" val="2496822786"/>
                  </a:ext>
                </a:extLst>
              </a:tr>
              <a:tr h="3755689">
                <a:tc>
                  <a:txBody>
                    <a:bodyPr/>
                    <a:lstStyle/>
                    <a:p>
                      <a:pPr>
                        <a:lnSpc>
                          <a:spcPct val="150000"/>
                        </a:lnSpc>
                      </a:pPr>
                      <a:r>
                        <a:rPr lang="en-US" sz="2800" b="0" i="0" kern="1200" dirty="0" err="1">
                          <a:solidFill>
                            <a:schemeClr val="dk1"/>
                          </a:solidFill>
                          <a:effectLst/>
                          <a:latin typeface="Calibri" panose="020F0502020204030204" pitchFamily="34" charset="0"/>
                          <a:ea typeface="+mn-ea"/>
                          <a:cs typeface="Calibri" panose="020F0502020204030204" pitchFamily="34" charset="0"/>
                        </a:rPr>
                        <a:t>selem</a:t>
                      </a:r>
                      <a:r>
                        <a:rPr lang="en-US" sz="2800" b="0" i="0" kern="1200" baseline="0" dirty="0">
                          <a:solidFill>
                            <a:schemeClr val="dk1"/>
                          </a:solidFill>
                          <a:effectLst/>
                          <a:latin typeface="Calibri" panose="020F0502020204030204" pitchFamily="34" charset="0"/>
                          <a:ea typeface="+mn-ea"/>
                          <a:cs typeface="Calibri" panose="020F0502020204030204" pitchFamily="34" charset="0"/>
                        </a:rPr>
                        <a:t> &gt;</a:t>
                      </a:r>
                      <a:r>
                        <a:rPr lang="en-US" sz="2800" b="0" i="0" kern="1200" dirty="0">
                          <a:solidFill>
                            <a:schemeClr val="dk1"/>
                          </a:solidFill>
                          <a:effectLst/>
                          <a:latin typeface="Calibri" panose="020F0502020204030204" pitchFamily="34" charset="0"/>
                          <a:ea typeface="+mn-ea"/>
                          <a:cs typeface="Calibri" panose="020F0502020204030204" pitchFamily="34" charset="0"/>
                        </a:rPr>
                        <a:t> image</a:t>
                      </a:r>
                    </a:p>
                    <a:p>
                      <a:pPr>
                        <a:lnSpc>
                          <a:spcPct val="150000"/>
                        </a:lnSpc>
                      </a:pPr>
                      <a:r>
                        <a:rPr lang="en-US" sz="2800" b="0" i="0" kern="1200" dirty="0" err="1">
                          <a:solidFill>
                            <a:schemeClr val="dk1"/>
                          </a:solidFill>
                          <a:effectLst/>
                          <a:latin typeface="Calibri" panose="020F0502020204030204" pitchFamily="34" charset="0"/>
                          <a:ea typeface="+mn-ea"/>
                          <a:cs typeface="Calibri" panose="020F0502020204030204" pitchFamily="34" charset="0"/>
                        </a:rPr>
                        <a:t>demut</a:t>
                      </a:r>
                      <a:r>
                        <a:rPr lang="en-US" sz="2800" b="0" i="0" kern="1200" dirty="0">
                          <a:solidFill>
                            <a:schemeClr val="dk1"/>
                          </a:solidFill>
                          <a:effectLst/>
                          <a:latin typeface="Calibri" panose="020F0502020204030204" pitchFamily="34" charset="0"/>
                          <a:ea typeface="+mn-ea"/>
                          <a:cs typeface="Calibri" panose="020F0502020204030204" pitchFamily="34" charset="0"/>
                        </a:rPr>
                        <a:t> &gt; likeness</a:t>
                      </a:r>
                    </a:p>
                    <a:p>
                      <a:pPr>
                        <a:lnSpc>
                          <a:spcPct val="150000"/>
                        </a:lnSpc>
                      </a:pPr>
                      <a:r>
                        <a:rPr lang="en-US" sz="2800" b="0" i="0" kern="1200" dirty="0" err="1">
                          <a:solidFill>
                            <a:schemeClr val="dk1"/>
                          </a:solidFill>
                          <a:effectLst/>
                          <a:latin typeface="Calibri" panose="020F0502020204030204" pitchFamily="34" charset="0"/>
                          <a:ea typeface="+mn-ea"/>
                          <a:cs typeface="Calibri" panose="020F0502020204030204" pitchFamily="34" charset="0"/>
                        </a:rPr>
                        <a:t>kabash</a:t>
                      </a:r>
                      <a:r>
                        <a:rPr lang="en-US" sz="2800" b="0" i="0" kern="1200" dirty="0">
                          <a:solidFill>
                            <a:schemeClr val="dk1"/>
                          </a:solidFill>
                          <a:effectLst/>
                          <a:latin typeface="Calibri" panose="020F0502020204030204" pitchFamily="34" charset="0"/>
                          <a:ea typeface="+mn-ea"/>
                          <a:cs typeface="Calibri" panose="020F0502020204030204" pitchFamily="34" charset="0"/>
                        </a:rPr>
                        <a:t> &gt; subdue</a:t>
                      </a:r>
                    </a:p>
                    <a:p>
                      <a:pPr>
                        <a:lnSpc>
                          <a:spcPct val="150000"/>
                        </a:lnSpc>
                      </a:pPr>
                      <a:r>
                        <a:rPr lang="en-US" sz="2800" b="0" i="0" kern="1200" dirty="0" err="1">
                          <a:solidFill>
                            <a:schemeClr val="dk1"/>
                          </a:solidFill>
                          <a:effectLst/>
                          <a:latin typeface="Calibri" panose="020F0502020204030204" pitchFamily="34" charset="0"/>
                          <a:ea typeface="+mn-ea"/>
                          <a:cs typeface="Calibri" panose="020F0502020204030204" pitchFamily="34" charset="0"/>
                        </a:rPr>
                        <a:t>radah</a:t>
                      </a:r>
                      <a:r>
                        <a:rPr lang="en-US" sz="2800" b="0" i="0" kern="1200" dirty="0">
                          <a:solidFill>
                            <a:schemeClr val="dk1"/>
                          </a:solidFill>
                          <a:effectLst/>
                          <a:latin typeface="Calibri" panose="020F0502020204030204" pitchFamily="34" charset="0"/>
                          <a:ea typeface="+mn-ea"/>
                          <a:cs typeface="Calibri" panose="020F0502020204030204" pitchFamily="34" charset="0"/>
                        </a:rPr>
                        <a:t> &gt; dominion</a:t>
                      </a:r>
                    </a:p>
                  </a:txBody>
                  <a:tcPr anchor="ctr">
                    <a:solidFill>
                      <a:schemeClr val="accent1">
                        <a:alpha val="33000"/>
                      </a:schemeClr>
                    </a:solidFill>
                  </a:tcPr>
                </a:tc>
                <a:extLst>
                  <a:ext uri="{0D108BD9-81ED-4DB2-BD59-A6C34878D82A}">
                    <a16:rowId xmlns:a16="http://schemas.microsoft.com/office/drawing/2014/main" val="744739329"/>
                  </a:ext>
                </a:extLst>
              </a:tr>
            </a:tbl>
          </a:graphicData>
        </a:graphic>
      </p:graphicFrame>
    </p:spTree>
    <p:extLst>
      <p:ext uri="{BB962C8B-B14F-4D97-AF65-F5344CB8AC3E}">
        <p14:creationId xmlns:p14="http://schemas.microsoft.com/office/powerpoint/2010/main" val="5822022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153DD3-C27C-457D-ADDD-066D01CB95CA}"/>
              </a:ext>
            </a:extLst>
          </p:cNvPr>
          <p:cNvSpPr>
            <a:spLocks noGrp="1"/>
          </p:cNvSpPr>
          <p:nvPr>
            <p:ph type="title"/>
          </p:nvPr>
        </p:nvSpPr>
        <p:spPr>
          <a:xfrm>
            <a:off x="1096766" y="244867"/>
            <a:ext cx="9875520" cy="1356360"/>
          </a:xfrm>
        </p:spPr>
        <p:txBody>
          <a:bodyPr>
            <a:normAutofit/>
          </a:bodyPr>
          <a:lstStyle/>
          <a:p>
            <a:r>
              <a:rPr lang="en-US" sz="4000" b="1" dirty="0">
                <a:latin typeface="Calibri" panose="020F0502020204030204" pitchFamily="34" charset="0"/>
                <a:cs typeface="Calibri" panose="020F0502020204030204" pitchFamily="34" charset="0"/>
              </a:rPr>
              <a:t>Keepers of Creation</a:t>
            </a:r>
            <a:endParaRPr lang="en-US" sz="4000" dirty="0">
              <a:latin typeface="Calibri" panose="020F0502020204030204" pitchFamily="34" charset="0"/>
              <a:cs typeface="Calibri" panose="020F0502020204030204" pitchFamily="34" charset="0"/>
            </a:endParaRPr>
          </a:p>
        </p:txBody>
      </p:sp>
      <p:graphicFrame>
        <p:nvGraphicFramePr>
          <p:cNvPr id="4" name="Content Placeholder 3">
            <a:extLst>
              <a:ext uri="{FF2B5EF4-FFF2-40B4-BE49-F238E27FC236}">
                <a16:creationId xmlns:a16="http://schemas.microsoft.com/office/drawing/2014/main" id="{31F44B22-324B-4DE8-B32C-85312184904C}"/>
              </a:ext>
            </a:extLst>
          </p:cNvPr>
          <p:cNvGraphicFramePr>
            <a:graphicFrameLocks noGrp="1"/>
          </p:cNvGraphicFramePr>
          <p:nvPr>
            <p:ph idx="1"/>
            <p:extLst>
              <p:ext uri="{D42A27DB-BD31-4B8C-83A1-F6EECF244321}">
                <p14:modId xmlns:p14="http://schemas.microsoft.com/office/powerpoint/2010/main" val="929000224"/>
              </p:ext>
            </p:extLst>
          </p:nvPr>
        </p:nvGraphicFramePr>
        <p:xfrm>
          <a:off x="1159668" y="1601227"/>
          <a:ext cx="9872664" cy="4481302"/>
        </p:xfrm>
        <a:graphic>
          <a:graphicData uri="http://schemas.openxmlformats.org/drawingml/2006/table">
            <a:tbl>
              <a:tblPr firstRow="1" bandRow="1">
                <a:tableStyleId>{5C22544A-7EE6-4342-B048-85BDC9FD1C3A}</a:tableStyleId>
              </a:tblPr>
              <a:tblGrid>
                <a:gridCol w="9872664">
                  <a:extLst>
                    <a:ext uri="{9D8B030D-6E8A-4147-A177-3AD203B41FA5}">
                      <a16:colId xmlns:a16="http://schemas.microsoft.com/office/drawing/2014/main" val="743422230"/>
                    </a:ext>
                  </a:extLst>
                </a:gridCol>
              </a:tblGrid>
              <a:tr h="472727">
                <a:tc>
                  <a:txBody>
                    <a:bodyPr/>
                    <a:lstStyle/>
                    <a:p>
                      <a:r>
                        <a:rPr lang="en-US" sz="2800" b="1" kern="1200" dirty="0">
                          <a:solidFill>
                            <a:schemeClr val="lt1"/>
                          </a:solidFill>
                          <a:effectLst/>
                          <a:latin typeface="Calibri" panose="020F0502020204030204" pitchFamily="34" charset="0"/>
                          <a:ea typeface="+mn-ea"/>
                          <a:cs typeface="Calibri" panose="020F0502020204030204" pitchFamily="34" charset="0"/>
                        </a:rPr>
                        <a:t>As God’s image bearers…</a:t>
                      </a:r>
                    </a:p>
                  </a:txBody>
                  <a:tcPr anchor="ctr">
                    <a:solidFill>
                      <a:schemeClr val="accent1"/>
                    </a:solidFill>
                  </a:tcPr>
                </a:tc>
                <a:extLst>
                  <a:ext uri="{0D108BD9-81ED-4DB2-BD59-A6C34878D82A}">
                    <a16:rowId xmlns:a16="http://schemas.microsoft.com/office/drawing/2014/main" val="2496822786"/>
                  </a:ext>
                </a:extLst>
              </a:tr>
              <a:tr h="3963142">
                <a:tc>
                  <a:txBody>
                    <a:bodyPr/>
                    <a:lstStyle/>
                    <a:p>
                      <a:pPr marL="571500" lvl="0" indent="-571500">
                        <a:buFont typeface="Arial" panose="020B0604020202020204" pitchFamily="34" charset="0"/>
                        <a:buChar char="•"/>
                      </a:pPr>
                      <a:r>
                        <a:rPr lang="en-US" sz="3200" kern="1200" dirty="0">
                          <a:solidFill>
                            <a:schemeClr val="dk1"/>
                          </a:solidFill>
                          <a:effectLst/>
                          <a:latin typeface="Calibri" panose="020F0502020204030204" pitchFamily="34" charset="0"/>
                          <a:ea typeface="+mn-ea"/>
                          <a:cs typeface="Calibri" panose="020F0502020204030204" pitchFamily="34" charset="0"/>
                        </a:rPr>
                        <a:t>We are members of the community of creation. </a:t>
                      </a:r>
                    </a:p>
                    <a:p>
                      <a:pPr marL="571500" lvl="0" indent="-571500">
                        <a:buFont typeface="Arial" panose="020B0604020202020204" pitchFamily="34" charset="0"/>
                        <a:buChar char="•"/>
                      </a:pPr>
                      <a:endParaRPr lang="en-US" sz="3200" kern="1200" dirty="0">
                        <a:solidFill>
                          <a:schemeClr val="dk1"/>
                        </a:solidFill>
                        <a:effectLst/>
                        <a:latin typeface="Calibri" panose="020F0502020204030204" pitchFamily="34" charset="0"/>
                        <a:ea typeface="+mn-ea"/>
                        <a:cs typeface="Calibri" panose="020F0502020204030204" pitchFamily="34" charset="0"/>
                      </a:endParaRPr>
                    </a:p>
                    <a:p>
                      <a:pPr marL="571500" lvl="0" indent="-571500">
                        <a:buFont typeface="Arial" panose="020B0604020202020204" pitchFamily="34" charset="0"/>
                        <a:buChar char="•"/>
                      </a:pPr>
                      <a:r>
                        <a:rPr lang="en-US" sz="3200" kern="1200" dirty="0">
                          <a:solidFill>
                            <a:schemeClr val="dk1"/>
                          </a:solidFill>
                          <a:effectLst/>
                          <a:latin typeface="Calibri" panose="020F0502020204030204" pitchFamily="34" charset="0"/>
                          <a:ea typeface="+mn-ea"/>
                          <a:cs typeface="Calibri" panose="020F0502020204030204" pitchFamily="34" charset="0"/>
                        </a:rPr>
                        <a:t>We represent!...</a:t>
                      </a:r>
                      <a:r>
                        <a:rPr lang="en-US" sz="3200" kern="1200" baseline="0" dirty="0">
                          <a:solidFill>
                            <a:schemeClr val="dk1"/>
                          </a:solidFill>
                          <a:effectLst/>
                          <a:latin typeface="Calibri" panose="020F0502020204030204" pitchFamily="34" charset="0"/>
                          <a:ea typeface="+mn-ea"/>
                          <a:cs typeface="Calibri" panose="020F0502020204030204" pitchFamily="34" charset="0"/>
                        </a:rPr>
                        <a:t>That is, w</a:t>
                      </a:r>
                      <a:r>
                        <a:rPr lang="en-US" sz="3200" kern="1200" dirty="0">
                          <a:solidFill>
                            <a:schemeClr val="dk1"/>
                          </a:solidFill>
                          <a:effectLst/>
                          <a:latin typeface="Calibri" panose="020F0502020204030204" pitchFamily="34" charset="0"/>
                          <a:ea typeface="+mn-ea"/>
                          <a:cs typeface="Calibri" panose="020F0502020204030204" pitchFamily="34" charset="0"/>
                        </a:rPr>
                        <a:t>e have been given the responsibility of</a:t>
                      </a:r>
                      <a:r>
                        <a:rPr lang="en-US" sz="3200" kern="1200" baseline="0" dirty="0">
                          <a:solidFill>
                            <a:schemeClr val="dk1"/>
                          </a:solidFill>
                          <a:effectLst/>
                          <a:latin typeface="Calibri" panose="020F0502020204030204" pitchFamily="34" charset="0"/>
                          <a:ea typeface="+mn-ea"/>
                          <a:cs typeface="Calibri" panose="020F0502020204030204" pitchFamily="34" charset="0"/>
                        </a:rPr>
                        <a:t> “representing God </a:t>
                      </a:r>
                      <a:r>
                        <a:rPr lang="en-US" sz="3200" u="sng" kern="1200" baseline="0" dirty="0">
                          <a:solidFill>
                            <a:schemeClr val="dk1"/>
                          </a:solidFill>
                          <a:effectLst/>
                          <a:latin typeface="Calibri" panose="020F0502020204030204" pitchFamily="34" charset="0"/>
                          <a:ea typeface="+mn-ea"/>
                          <a:cs typeface="Calibri" panose="020F0502020204030204" pitchFamily="34" charset="0"/>
                        </a:rPr>
                        <a:t>in the midst of </a:t>
                      </a:r>
                      <a:r>
                        <a:rPr lang="en-US" sz="3200" kern="1200" baseline="0" dirty="0">
                          <a:solidFill>
                            <a:schemeClr val="dk1"/>
                          </a:solidFill>
                          <a:effectLst/>
                          <a:latin typeface="Calibri" panose="020F0502020204030204" pitchFamily="34" charset="0"/>
                          <a:ea typeface="+mn-ea"/>
                          <a:cs typeface="Calibri" panose="020F0502020204030204" pitchFamily="34" charset="0"/>
                        </a:rPr>
                        <a:t>God’s creation.” – Eugene March, </a:t>
                      </a:r>
                      <a:r>
                        <a:rPr lang="en-US" sz="3200" i="1" kern="1200" baseline="0" dirty="0">
                          <a:solidFill>
                            <a:schemeClr val="dk1"/>
                          </a:solidFill>
                          <a:effectLst/>
                          <a:latin typeface="Calibri" panose="020F0502020204030204" pitchFamily="34" charset="0"/>
                          <a:ea typeface="+mn-ea"/>
                          <a:cs typeface="Calibri" panose="020F0502020204030204" pitchFamily="34" charset="0"/>
                        </a:rPr>
                        <a:t>Israel and the Politics of the Land (1994)</a:t>
                      </a:r>
                      <a:endParaRPr lang="en-US" sz="3200" kern="1200" dirty="0">
                        <a:solidFill>
                          <a:schemeClr val="dk1"/>
                        </a:solidFill>
                        <a:effectLst/>
                        <a:latin typeface="Calibri" panose="020F0502020204030204" pitchFamily="34" charset="0"/>
                        <a:ea typeface="+mn-ea"/>
                        <a:cs typeface="Calibri" panose="020F0502020204030204" pitchFamily="34" charset="0"/>
                      </a:endParaRPr>
                    </a:p>
                    <a:p>
                      <a:pPr lvl="0"/>
                      <a:endParaRPr lang="en-US" sz="1800" kern="1200" dirty="0">
                        <a:solidFill>
                          <a:schemeClr val="dk1"/>
                        </a:solidFill>
                        <a:effectLst/>
                        <a:latin typeface="+mn-lt"/>
                        <a:ea typeface="+mn-ea"/>
                        <a:cs typeface="+mn-cs"/>
                      </a:endParaRPr>
                    </a:p>
                  </a:txBody>
                  <a:tcPr>
                    <a:solidFill>
                      <a:schemeClr val="accent1">
                        <a:alpha val="33000"/>
                      </a:schemeClr>
                    </a:solidFill>
                  </a:tcPr>
                </a:tc>
                <a:extLst>
                  <a:ext uri="{0D108BD9-81ED-4DB2-BD59-A6C34878D82A}">
                    <a16:rowId xmlns:a16="http://schemas.microsoft.com/office/drawing/2014/main" val="744739329"/>
                  </a:ext>
                </a:extLst>
              </a:tr>
            </a:tbl>
          </a:graphicData>
        </a:graphic>
      </p:graphicFrame>
    </p:spTree>
    <p:extLst>
      <p:ext uri="{BB962C8B-B14F-4D97-AF65-F5344CB8AC3E}">
        <p14:creationId xmlns:p14="http://schemas.microsoft.com/office/powerpoint/2010/main" val="428508778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153DD3-C27C-457D-ADDD-066D01CB95CA}"/>
              </a:ext>
            </a:extLst>
          </p:cNvPr>
          <p:cNvSpPr>
            <a:spLocks noGrp="1"/>
          </p:cNvSpPr>
          <p:nvPr>
            <p:ph type="title"/>
          </p:nvPr>
        </p:nvSpPr>
        <p:spPr>
          <a:xfrm>
            <a:off x="1096766" y="244867"/>
            <a:ext cx="9875520" cy="1356360"/>
          </a:xfrm>
        </p:spPr>
        <p:txBody>
          <a:bodyPr>
            <a:normAutofit/>
          </a:bodyPr>
          <a:lstStyle/>
          <a:p>
            <a:r>
              <a:rPr lang="en-US" sz="4000" b="1" dirty="0">
                <a:latin typeface="Calibri" panose="020F0502020204030204" pitchFamily="34" charset="0"/>
                <a:cs typeface="Calibri" panose="020F0502020204030204" pitchFamily="34" charset="0"/>
              </a:rPr>
              <a:t>Keepers of Creation</a:t>
            </a:r>
            <a:endParaRPr lang="en-US" sz="4000" dirty="0">
              <a:latin typeface="Calibri" panose="020F0502020204030204" pitchFamily="34" charset="0"/>
              <a:cs typeface="Calibri" panose="020F0502020204030204" pitchFamily="34" charset="0"/>
            </a:endParaRPr>
          </a:p>
        </p:txBody>
      </p:sp>
      <p:graphicFrame>
        <p:nvGraphicFramePr>
          <p:cNvPr id="4" name="Content Placeholder 3">
            <a:extLst>
              <a:ext uri="{FF2B5EF4-FFF2-40B4-BE49-F238E27FC236}">
                <a16:creationId xmlns:a16="http://schemas.microsoft.com/office/drawing/2014/main" id="{31F44B22-324B-4DE8-B32C-85312184904C}"/>
              </a:ext>
            </a:extLst>
          </p:cNvPr>
          <p:cNvGraphicFramePr>
            <a:graphicFrameLocks noGrp="1"/>
          </p:cNvGraphicFramePr>
          <p:nvPr>
            <p:ph idx="1"/>
            <p:extLst>
              <p:ext uri="{D42A27DB-BD31-4B8C-83A1-F6EECF244321}">
                <p14:modId xmlns:p14="http://schemas.microsoft.com/office/powerpoint/2010/main" val="1214418907"/>
              </p:ext>
            </p:extLst>
          </p:nvPr>
        </p:nvGraphicFramePr>
        <p:xfrm>
          <a:off x="1159668" y="1601227"/>
          <a:ext cx="9872664" cy="4481302"/>
        </p:xfrm>
        <a:graphic>
          <a:graphicData uri="http://schemas.openxmlformats.org/drawingml/2006/table">
            <a:tbl>
              <a:tblPr firstRow="1" bandRow="1">
                <a:tableStyleId>{5C22544A-7EE6-4342-B048-85BDC9FD1C3A}</a:tableStyleId>
              </a:tblPr>
              <a:tblGrid>
                <a:gridCol w="9872664">
                  <a:extLst>
                    <a:ext uri="{9D8B030D-6E8A-4147-A177-3AD203B41FA5}">
                      <a16:colId xmlns:a16="http://schemas.microsoft.com/office/drawing/2014/main" val="743422230"/>
                    </a:ext>
                  </a:extLst>
                </a:gridCol>
              </a:tblGrid>
              <a:tr h="472727">
                <a:tc>
                  <a:txBody>
                    <a:bodyPr/>
                    <a:lstStyle/>
                    <a:p>
                      <a:r>
                        <a:rPr lang="en-US" sz="2800" b="1" kern="1200" dirty="0">
                          <a:solidFill>
                            <a:schemeClr val="lt1"/>
                          </a:solidFill>
                          <a:effectLst/>
                          <a:latin typeface="Calibri" panose="020F0502020204030204" pitchFamily="34" charset="0"/>
                          <a:ea typeface="+mn-ea"/>
                          <a:cs typeface="Calibri" panose="020F0502020204030204" pitchFamily="34" charset="0"/>
                        </a:rPr>
                        <a:t>In having “Dominion”…</a:t>
                      </a:r>
                    </a:p>
                  </a:txBody>
                  <a:tcPr anchor="ctr">
                    <a:solidFill>
                      <a:schemeClr val="accent1"/>
                    </a:solidFill>
                  </a:tcPr>
                </a:tc>
                <a:extLst>
                  <a:ext uri="{0D108BD9-81ED-4DB2-BD59-A6C34878D82A}">
                    <a16:rowId xmlns:a16="http://schemas.microsoft.com/office/drawing/2014/main" val="2496822786"/>
                  </a:ext>
                </a:extLst>
              </a:tr>
              <a:tr h="3963142">
                <a:tc>
                  <a:txBody>
                    <a:bodyPr/>
                    <a:lstStyle/>
                    <a:p>
                      <a:pPr marL="457200" indent="-457200">
                        <a:buFont typeface="Arial" panose="020B0604020202020204" pitchFamily="34" charset="0"/>
                        <a:buChar char="•"/>
                      </a:pPr>
                      <a:r>
                        <a:rPr lang="en-US" sz="2200" kern="1200" dirty="0">
                          <a:solidFill>
                            <a:schemeClr val="dk1"/>
                          </a:solidFill>
                          <a:effectLst/>
                          <a:latin typeface="Calibri" panose="020F0502020204030204" pitchFamily="34" charset="0"/>
                          <a:ea typeface="+mn-ea"/>
                          <a:cs typeface="Calibri" panose="020F0502020204030204" pitchFamily="34" charset="0"/>
                        </a:rPr>
                        <a:t>Mankind</a:t>
                      </a:r>
                      <a:r>
                        <a:rPr lang="en-US" sz="2200" kern="1200" baseline="0" dirty="0">
                          <a:solidFill>
                            <a:schemeClr val="dk1"/>
                          </a:solidFill>
                          <a:effectLst/>
                          <a:latin typeface="Calibri" panose="020F0502020204030204" pitchFamily="34" charset="0"/>
                          <a:ea typeface="+mn-ea"/>
                          <a:cs typeface="Calibri" panose="020F0502020204030204" pitchFamily="34" charset="0"/>
                        </a:rPr>
                        <a:t> is to “subdue” (</a:t>
                      </a:r>
                      <a:r>
                        <a:rPr lang="en-US" sz="2200" i="1" kern="1200" baseline="0" dirty="0" err="1">
                          <a:solidFill>
                            <a:schemeClr val="dk1"/>
                          </a:solidFill>
                          <a:effectLst/>
                          <a:latin typeface="Calibri" panose="020F0502020204030204" pitchFamily="34" charset="0"/>
                          <a:ea typeface="+mn-ea"/>
                          <a:cs typeface="Calibri" panose="020F0502020204030204" pitchFamily="34" charset="0"/>
                        </a:rPr>
                        <a:t>kabash</a:t>
                      </a:r>
                      <a:r>
                        <a:rPr lang="en-US" sz="2200" i="1" kern="1200" baseline="0" dirty="0">
                          <a:solidFill>
                            <a:schemeClr val="dk1"/>
                          </a:solidFill>
                          <a:effectLst/>
                          <a:latin typeface="Calibri" panose="020F0502020204030204" pitchFamily="34" charset="0"/>
                          <a:ea typeface="+mn-ea"/>
                          <a:cs typeface="Calibri" panose="020F0502020204030204" pitchFamily="34" charset="0"/>
                        </a:rPr>
                        <a:t>) </a:t>
                      </a:r>
                      <a:r>
                        <a:rPr lang="en-US" sz="2200" kern="1200" baseline="0" dirty="0">
                          <a:solidFill>
                            <a:schemeClr val="dk1"/>
                          </a:solidFill>
                          <a:effectLst/>
                          <a:latin typeface="Calibri" panose="020F0502020204030204" pitchFamily="34" charset="0"/>
                          <a:ea typeface="+mn-ea"/>
                          <a:cs typeface="Calibri" panose="020F0502020204030204" pitchFamily="34" charset="0"/>
                        </a:rPr>
                        <a:t>the earth and have “dominion” (</a:t>
                      </a:r>
                      <a:r>
                        <a:rPr lang="en-US" sz="2200" i="1" kern="1200" baseline="0" dirty="0" err="1">
                          <a:solidFill>
                            <a:schemeClr val="dk1"/>
                          </a:solidFill>
                          <a:effectLst/>
                          <a:latin typeface="Calibri" panose="020F0502020204030204" pitchFamily="34" charset="0"/>
                          <a:ea typeface="+mn-ea"/>
                          <a:cs typeface="Calibri" panose="020F0502020204030204" pitchFamily="34" charset="0"/>
                        </a:rPr>
                        <a:t>radah</a:t>
                      </a:r>
                      <a:r>
                        <a:rPr lang="en-US" sz="2200" kern="1200" baseline="0" dirty="0">
                          <a:solidFill>
                            <a:schemeClr val="dk1"/>
                          </a:solidFill>
                          <a:effectLst/>
                          <a:latin typeface="Calibri" panose="020F0502020204030204" pitchFamily="34" charset="0"/>
                          <a:ea typeface="+mn-ea"/>
                          <a:cs typeface="Calibri" panose="020F0502020204030204" pitchFamily="34" charset="0"/>
                        </a:rPr>
                        <a:t>) over it.</a:t>
                      </a:r>
                    </a:p>
                    <a:p>
                      <a:pPr marL="457200" indent="-457200">
                        <a:buFont typeface="Arial" panose="020B0604020202020204" pitchFamily="34" charset="0"/>
                        <a:buChar char="•"/>
                      </a:pPr>
                      <a:r>
                        <a:rPr lang="en-US" sz="2200" i="0" kern="1200" dirty="0">
                          <a:solidFill>
                            <a:schemeClr val="dk1"/>
                          </a:solidFill>
                          <a:effectLst/>
                          <a:latin typeface="Calibri" panose="020F0502020204030204" pitchFamily="34" charset="0"/>
                          <a:ea typeface="+mn-ea"/>
                          <a:cs typeface="Calibri" panose="020F0502020204030204" pitchFamily="34" charset="0"/>
                        </a:rPr>
                        <a:t>Hebrew</a:t>
                      </a:r>
                      <a:r>
                        <a:rPr lang="en-US" sz="2200" i="0" kern="1200" baseline="0" dirty="0">
                          <a:solidFill>
                            <a:schemeClr val="dk1"/>
                          </a:solidFill>
                          <a:effectLst/>
                          <a:latin typeface="Calibri" panose="020F0502020204030204" pitchFamily="34" charset="0"/>
                          <a:ea typeface="+mn-ea"/>
                          <a:cs typeface="Calibri" panose="020F0502020204030204" pitchFamily="34" charset="0"/>
                        </a:rPr>
                        <a:t> </a:t>
                      </a:r>
                      <a:r>
                        <a:rPr lang="en-US" sz="2200" i="1" kern="1200" dirty="0" err="1">
                          <a:solidFill>
                            <a:schemeClr val="dk1"/>
                          </a:solidFill>
                          <a:effectLst/>
                          <a:latin typeface="Calibri" panose="020F0502020204030204" pitchFamily="34" charset="0"/>
                          <a:ea typeface="+mn-ea"/>
                          <a:cs typeface="Calibri" panose="020F0502020204030204" pitchFamily="34" charset="0"/>
                        </a:rPr>
                        <a:t>kabash</a:t>
                      </a:r>
                      <a:r>
                        <a:rPr lang="en-US" sz="2200" i="1" kern="1200" dirty="0">
                          <a:solidFill>
                            <a:schemeClr val="dk1"/>
                          </a:solidFill>
                          <a:effectLst/>
                          <a:latin typeface="Calibri" panose="020F0502020204030204" pitchFamily="34" charset="0"/>
                          <a:ea typeface="+mn-ea"/>
                          <a:cs typeface="Calibri" panose="020F0502020204030204" pitchFamily="34" charset="0"/>
                        </a:rPr>
                        <a:t> </a:t>
                      </a:r>
                      <a:r>
                        <a:rPr lang="en-US" sz="2200" i="0" kern="1200" dirty="0">
                          <a:solidFill>
                            <a:schemeClr val="dk1"/>
                          </a:solidFill>
                          <a:effectLst/>
                          <a:latin typeface="Calibri" panose="020F0502020204030204" pitchFamily="34" charset="0"/>
                          <a:ea typeface="+mn-ea"/>
                          <a:cs typeface="Calibri" panose="020F0502020204030204" pitchFamily="34" charset="0"/>
                        </a:rPr>
                        <a:t>often has a </a:t>
                      </a:r>
                      <a:r>
                        <a:rPr lang="en-US" sz="2200" kern="1200" dirty="0">
                          <a:solidFill>
                            <a:schemeClr val="dk1"/>
                          </a:solidFill>
                          <a:effectLst/>
                          <a:latin typeface="Calibri" panose="020F0502020204030204" pitchFamily="34" charset="0"/>
                          <a:ea typeface="+mn-ea"/>
                          <a:cs typeface="Calibri" panose="020F0502020204030204" pitchFamily="34" charset="0"/>
                        </a:rPr>
                        <a:t>violent connotation,</a:t>
                      </a:r>
                      <a:r>
                        <a:rPr lang="en-US" sz="2200" kern="1200" baseline="0" dirty="0">
                          <a:solidFill>
                            <a:schemeClr val="dk1"/>
                          </a:solidFill>
                          <a:effectLst/>
                          <a:latin typeface="Calibri" panose="020F0502020204030204" pitchFamily="34" charset="0"/>
                          <a:ea typeface="+mn-ea"/>
                          <a:cs typeface="Calibri" panose="020F0502020204030204" pitchFamily="34" charset="0"/>
                        </a:rPr>
                        <a:t> and </a:t>
                      </a:r>
                      <a:r>
                        <a:rPr lang="en-US" sz="2200" i="1" kern="1200" baseline="0" dirty="0" err="1">
                          <a:solidFill>
                            <a:schemeClr val="dk1"/>
                          </a:solidFill>
                          <a:effectLst/>
                          <a:latin typeface="Calibri" panose="020F0502020204030204" pitchFamily="34" charset="0"/>
                          <a:ea typeface="+mn-ea"/>
                          <a:cs typeface="Calibri" panose="020F0502020204030204" pitchFamily="34" charset="0"/>
                        </a:rPr>
                        <a:t>radah</a:t>
                      </a:r>
                      <a:r>
                        <a:rPr lang="en-US" sz="2200" kern="1200" baseline="0" dirty="0">
                          <a:solidFill>
                            <a:schemeClr val="dk1"/>
                          </a:solidFill>
                          <a:effectLst/>
                          <a:latin typeface="Calibri" panose="020F0502020204030204" pitchFamily="34" charset="0"/>
                          <a:ea typeface="+mn-ea"/>
                          <a:cs typeface="Calibri" panose="020F0502020204030204" pitchFamily="34" charset="0"/>
                        </a:rPr>
                        <a:t> often has a negative connotation.</a:t>
                      </a:r>
                      <a:endParaRPr lang="en-US" sz="2200" kern="1200" dirty="0">
                        <a:solidFill>
                          <a:schemeClr val="dk1"/>
                        </a:solidFill>
                        <a:effectLst/>
                        <a:latin typeface="Calibri" panose="020F0502020204030204" pitchFamily="34" charset="0"/>
                        <a:ea typeface="+mn-ea"/>
                        <a:cs typeface="Calibri" panose="020F0502020204030204" pitchFamily="34" charset="0"/>
                      </a:endParaRPr>
                    </a:p>
                    <a:p>
                      <a:pPr marL="457200" lvl="0" indent="-457200">
                        <a:buFont typeface="Arial" panose="020B0604020202020204" pitchFamily="34" charset="0"/>
                        <a:buChar char="•"/>
                      </a:pPr>
                      <a:r>
                        <a:rPr lang="en-US" sz="2200" kern="1200" dirty="0">
                          <a:solidFill>
                            <a:schemeClr val="dk1"/>
                          </a:solidFill>
                          <a:effectLst/>
                          <a:latin typeface="Calibri" panose="020F0502020204030204" pitchFamily="34" charset="0"/>
                          <a:ea typeface="+mn-ea"/>
                          <a:cs typeface="Calibri" panose="020F0502020204030204" pitchFamily="34" charset="0"/>
                        </a:rPr>
                        <a:t>However,</a:t>
                      </a:r>
                      <a:r>
                        <a:rPr lang="en-US" sz="2200" kern="1200" baseline="0" dirty="0">
                          <a:solidFill>
                            <a:schemeClr val="dk1"/>
                          </a:solidFill>
                          <a:effectLst/>
                          <a:latin typeface="Calibri" panose="020F0502020204030204" pitchFamily="34" charset="0"/>
                          <a:ea typeface="+mn-ea"/>
                          <a:cs typeface="Calibri" panose="020F0502020204030204" pitchFamily="34" charset="0"/>
                        </a:rPr>
                        <a:t> to subdue, as in the </a:t>
                      </a:r>
                      <a:r>
                        <a:rPr lang="en-US" sz="2200" kern="1200" dirty="0">
                          <a:solidFill>
                            <a:schemeClr val="dk1"/>
                          </a:solidFill>
                          <a:effectLst/>
                          <a:latin typeface="Calibri" panose="020F0502020204030204" pitchFamily="34" charset="0"/>
                          <a:ea typeface="+mn-ea"/>
                          <a:cs typeface="Calibri" panose="020F0502020204030204" pitchFamily="34" charset="0"/>
                        </a:rPr>
                        <a:t>conquering of Canaan, is actually the opposite of how the disciples are to rule over others (Mark 10:42-45).</a:t>
                      </a:r>
                    </a:p>
                    <a:p>
                      <a:pPr marL="457200" lvl="0" indent="-457200">
                        <a:buFont typeface="Arial" panose="020B0604020202020204" pitchFamily="34" charset="0"/>
                        <a:buChar char="•"/>
                      </a:pPr>
                      <a:r>
                        <a:rPr lang="en-US" sz="2200" kern="1200" dirty="0">
                          <a:solidFill>
                            <a:schemeClr val="dk1"/>
                          </a:solidFill>
                          <a:effectLst/>
                          <a:latin typeface="Calibri" panose="020F0502020204030204" pitchFamily="34" charset="0"/>
                          <a:ea typeface="+mn-ea"/>
                          <a:cs typeface="Calibri" panose="020F0502020204030204" pitchFamily="34" charset="0"/>
                        </a:rPr>
                        <a:t>The command to subdue</a:t>
                      </a:r>
                      <a:r>
                        <a:rPr lang="en-US" sz="2200" kern="1200" baseline="0" dirty="0">
                          <a:solidFill>
                            <a:schemeClr val="dk1"/>
                          </a:solidFill>
                          <a:effectLst/>
                          <a:latin typeface="Calibri" panose="020F0502020204030204" pitchFamily="34" charset="0"/>
                          <a:ea typeface="+mn-ea"/>
                          <a:cs typeface="Calibri" panose="020F0502020204030204" pitchFamily="34" charset="0"/>
                        </a:rPr>
                        <a:t> in Genesis 1 </a:t>
                      </a:r>
                      <a:r>
                        <a:rPr lang="en-US" sz="2200" kern="1200" dirty="0">
                          <a:solidFill>
                            <a:schemeClr val="dk1"/>
                          </a:solidFill>
                          <a:effectLst/>
                          <a:latin typeface="Calibri" panose="020F0502020204030204" pitchFamily="34" charset="0"/>
                          <a:ea typeface="+mn-ea"/>
                          <a:cs typeface="Calibri" panose="020F0502020204030204" pitchFamily="34" charset="0"/>
                        </a:rPr>
                        <a:t>is to actively work in the garden bringing and keeping it in order (rather than chaos) as God Himself rules and reigns.</a:t>
                      </a:r>
                      <a:r>
                        <a:rPr lang="en-US" sz="2200" i="1" kern="1200" dirty="0">
                          <a:solidFill>
                            <a:schemeClr val="dk1"/>
                          </a:solidFill>
                          <a:effectLst/>
                          <a:latin typeface="Calibri" panose="020F0502020204030204" pitchFamily="34" charset="0"/>
                          <a:ea typeface="+mn-ea"/>
                          <a:cs typeface="Calibri" panose="020F0502020204030204" pitchFamily="34" charset="0"/>
                        </a:rPr>
                        <a:t> </a:t>
                      </a:r>
                      <a:r>
                        <a:rPr lang="en-US" sz="2200" kern="1200" dirty="0">
                          <a:solidFill>
                            <a:schemeClr val="dk1"/>
                          </a:solidFill>
                          <a:effectLst/>
                          <a:latin typeface="Calibri" panose="020F0502020204030204" pitchFamily="34" charset="0"/>
                          <a:ea typeface="+mn-ea"/>
                          <a:cs typeface="Calibri" panose="020F0502020204030204" pitchFamily="34" charset="0"/>
                        </a:rPr>
                        <a:t> </a:t>
                      </a:r>
                    </a:p>
                  </a:txBody>
                  <a:tcPr anchor="ctr">
                    <a:solidFill>
                      <a:schemeClr val="accent1">
                        <a:alpha val="33000"/>
                      </a:schemeClr>
                    </a:solidFill>
                  </a:tcPr>
                </a:tc>
                <a:extLst>
                  <a:ext uri="{0D108BD9-81ED-4DB2-BD59-A6C34878D82A}">
                    <a16:rowId xmlns:a16="http://schemas.microsoft.com/office/drawing/2014/main" val="744739329"/>
                  </a:ext>
                </a:extLst>
              </a:tr>
            </a:tbl>
          </a:graphicData>
        </a:graphic>
      </p:graphicFrame>
    </p:spTree>
    <p:extLst>
      <p:ext uri="{BB962C8B-B14F-4D97-AF65-F5344CB8AC3E}">
        <p14:creationId xmlns:p14="http://schemas.microsoft.com/office/powerpoint/2010/main" val="20739750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153DD3-C27C-457D-ADDD-066D01CB95CA}"/>
              </a:ext>
            </a:extLst>
          </p:cNvPr>
          <p:cNvSpPr>
            <a:spLocks noGrp="1"/>
          </p:cNvSpPr>
          <p:nvPr>
            <p:ph type="title"/>
          </p:nvPr>
        </p:nvSpPr>
        <p:spPr>
          <a:xfrm>
            <a:off x="1096766" y="244867"/>
            <a:ext cx="9875520" cy="1356360"/>
          </a:xfrm>
        </p:spPr>
        <p:txBody>
          <a:bodyPr>
            <a:normAutofit/>
          </a:bodyPr>
          <a:lstStyle/>
          <a:p>
            <a:r>
              <a:rPr lang="en-US" sz="4000" b="1" dirty="0">
                <a:latin typeface="Calibri" panose="020F0502020204030204" pitchFamily="34" charset="0"/>
                <a:cs typeface="Calibri" panose="020F0502020204030204" pitchFamily="34" charset="0"/>
              </a:rPr>
              <a:t>Keepers of Creation</a:t>
            </a:r>
            <a:endParaRPr lang="en-US" sz="4000" dirty="0">
              <a:latin typeface="Calibri" panose="020F0502020204030204" pitchFamily="34" charset="0"/>
              <a:cs typeface="Calibri" panose="020F0502020204030204" pitchFamily="34" charset="0"/>
            </a:endParaRPr>
          </a:p>
        </p:txBody>
      </p:sp>
      <p:graphicFrame>
        <p:nvGraphicFramePr>
          <p:cNvPr id="4" name="Content Placeholder 3">
            <a:extLst>
              <a:ext uri="{FF2B5EF4-FFF2-40B4-BE49-F238E27FC236}">
                <a16:creationId xmlns:a16="http://schemas.microsoft.com/office/drawing/2014/main" id="{31F44B22-324B-4DE8-B32C-85312184904C}"/>
              </a:ext>
            </a:extLst>
          </p:cNvPr>
          <p:cNvGraphicFramePr>
            <a:graphicFrameLocks noGrp="1"/>
          </p:cNvGraphicFramePr>
          <p:nvPr>
            <p:ph idx="1"/>
            <p:extLst>
              <p:ext uri="{D42A27DB-BD31-4B8C-83A1-F6EECF244321}">
                <p14:modId xmlns:p14="http://schemas.microsoft.com/office/powerpoint/2010/main" val="1414153124"/>
              </p:ext>
            </p:extLst>
          </p:nvPr>
        </p:nvGraphicFramePr>
        <p:xfrm>
          <a:off x="1159668" y="1601227"/>
          <a:ext cx="9872664" cy="4481302"/>
        </p:xfrm>
        <a:graphic>
          <a:graphicData uri="http://schemas.openxmlformats.org/drawingml/2006/table">
            <a:tbl>
              <a:tblPr firstRow="1" bandRow="1">
                <a:tableStyleId>{5C22544A-7EE6-4342-B048-85BDC9FD1C3A}</a:tableStyleId>
              </a:tblPr>
              <a:tblGrid>
                <a:gridCol w="9872664">
                  <a:extLst>
                    <a:ext uri="{9D8B030D-6E8A-4147-A177-3AD203B41FA5}">
                      <a16:colId xmlns:a16="http://schemas.microsoft.com/office/drawing/2014/main" val="743422230"/>
                    </a:ext>
                  </a:extLst>
                </a:gridCol>
              </a:tblGrid>
              <a:tr h="472727">
                <a:tc>
                  <a:txBody>
                    <a:bodyPr/>
                    <a:lstStyle/>
                    <a:p>
                      <a:r>
                        <a:rPr lang="en-US" sz="2800" b="1" kern="1200" dirty="0">
                          <a:solidFill>
                            <a:schemeClr val="lt1"/>
                          </a:solidFill>
                          <a:effectLst/>
                          <a:latin typeface="Calibri" panose="020F0502020204030204" pitchFamily="34" charset="0"/>
                          <a:ea typeface="+mn-ea"/>
                          <a:cs typeface="Calibri" panose="020F0502020204030204" pitchFamily="34" charset="0"/>
                        </a:rPr>
                        <a:t>Look</a:t>
                      </a:r>
                      <a:r>
                        <a:rPr lang="en-US" sz="2800" b="1" kern="1200" baseline="0" dirty="0">
                          <a:solidFill>
                            <a:schemeClr val="lt1"/>
                          </a:solidFill>
                          <a:effectLst/>
                          <a:latin typeface="Calibri" panose="020F0502020204030204" pitchFamily="34" charset="0"/>
                          <a:ea typeface="+mn-ea"/>
                          <a:cs typeface="Calibri" panose="020F0502020204030204" pitchFamily="34" charset="0"/>
                        </a:rPr>
                        <a:t> at </a:t>
                      </a:r>
                      <a:r>
                        <a:rPr lang="en-US" sz="2800" b="1" kern="1200" dirty="0">
                          <a:solidFill>
                            <a:schemeClr val="lt1"/>
                          </a:solidFill>
                          <a:effectLst/>
                          <a:latin typeface="Calibri" panose="020F0502020204030204" pitchFamily="34" charset="0"/>
                          <a:ea typeface="+mn-ea"/>
                          <a:cs typeface="Calibri" panose="020F0502020204030204" pitchFamily="34" charset="0"/>
                        </a:rPr>
                        <a:t>Genesis 2:15 (ESV)</a:t>
                      </a:r>
                    </a:p>
                  </a:txBody>
                  <a:tcPr anchor="ctr">
                    <a:solidFill>
                      <a:schemeClr val="accent1"/>
                    </a:solidFill>
                  </a:tcPr>
                </a:tc>
                <a:extLst>
                  <a:ext uri="{0D108BD9-81ED-4DB2-BD59-A6C34878D82A}">
                    <a16:rowId xmlns:a16="http://schemas.microsoft.com/office/drawing/2014/main" val="2496822786"/>
                  </a:ext>
                </a:extLst>
              </a:tr>
              <a:tr h="3963142">
                <a:tc>
                  <a:txBody>
                    <a:bodyPr/>
                    <a:lstStyle/>
                    <a:p>
                      <a:r>
                        <a:rPr lang="en-US" sz="3600" kern="1200" baseline="30000" dirty="0">
                          <a:solidFill>
                            <a:schemeClr val="dk1"/>
                          </a:solidFill>
                          <a:effectLst/>
                          <a:latin typeface="Calibri" panose="020F0502020204030204" pitchFamily="34" charset="0"/>
                          <a:ea typeface="+mn-ea"/>
                          <a:cs typeface="Calibri" panose="020F0502020204030204" pitchFamily="34" charset="0"/>
                        </a:rPr>
                        <a:t>15</a:t>
                      </a:r>
                      <a:r>
                        <a:rPr lang="en-US" sz="3600" kern="1200" dirty="0">
                          <a:solidFill>
                            <a:schemeClr val="dk1"/>
                          </a:solidFill>
                          <a:effectLst/>
                          <a:latin typeface="Calibri" panose="020F0502020204030204" pitchFamily="34" charset="0"/>
                          <a:ea typeface="+mn-ea"/>
                          <a:cs typeface="Calibri" panose="020F0502020204030204" pitchFamily="34" charset="0"/>
                        </a:rPr>
                        <a:t> The Lord God took the man and put him in the garden of Eden to work it and keep it. </a:t>
                      </a:r>
                    </a:p>
                  </a:txBody>
                  <a:tcPr anchor="ctr">
                    <a:solidFill>
                      <a:schemeClr val="accent1">
                        <a:alpha val="33000"/>
                      </a:schemeClr>
                    </a:solidFill>
                  </a:tcPr>
                </a:tc>
                <a:extLst>
                  <a:ext uri="{0D108BD9-81ED-4DB2-BD59-A6C34878D82A}">
                    <a16:rowId xmlns:a16="http://schemas.microsoft.com/office/drawing/2014/main" val="744739329"/>
                  </a:ext>
                </a:extLst>
              </a:tr>
            </a:tbl>
          </a:graphicData>
        </a:graphic>
      </p:graphicFrame>
    </p:spTree>
    <p:extLst>
      <p:ext uri="{BB962C8B-B14F-4D97-AF65-F5344CB8AC3E}">
        <p14:creationId xmlns:p14="http://schemas.microsoft.com/office/powerpoint/2010/main" val="50117516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153DD3-C27C-457D-ADDD-066D01CB95CA}"/>
              </a:ext>
            </a:extLst>
          </p:cNvPr>
          <p:cNvSpPr>
            <a:spLocks noGrp="1"/>
          </p:cNvSpPr>
          <p:nvPr>
            <p:ph type="title"/>
          </p:nvPr>
        </p:nvSpPr>
        <p:spPr>
          <a:xfrm>
            <a:off x="1096766" y="244867"/>
            <a:ext cx="9875520" cy="1356360"/>
          </a:xfrm>
        </p:spPr>
        <p:txBody>
          <a:bodyPr>
            <a:normAutofit/>
          </a:bodyPr>
          <a:lstStyle/>
          <a:p>
            <a:r>
              <a:rPr lang="en-US" sz="4000" b="1" dirty="0">
                <a:latin typeface="Calibri" panose="020F0502020204030204" pitchFamily="34" charset="0"/>
                <a:cs typeface="Calibri" panose="020F0502020204030204" pitchFamily="34" charset="0"/>
              </a:rPr>
              <a:t>Keepers of Creation</a:t>
            </a:r>
            <a:endParaRPr lang="en-US" sz="4000" dirty="0">
              <a:latin typeface="Calibri" panose="020F0502020204030204" pitchFamily="34" charset="0"/>
              <a:cs typeface="Calibri" panose="020F0502020204030204" pitchFamily="34" charset="0"/>
            </a:endParaRPr>
          </a:p>
        </p:txBody>
      </p:sp>
      <p:graphicFrame>
        <p:nvGraphicFramePr>
          <p:cNvPr id="4" name="Content Placeholder 3">
            <a:extLst>
              <a:ext uri="{FF2B5EF4-FFF2-40B4-BE49-F238E27FC236}">
                <a16:creationId xmlns:a16="http://schemas.microsoft.com/office/drawing/2014/main" id="{31F44B22-324B-4DE8-B32C-85312184904C}"/>
              </a:ext>
            </a:extLst>
          </p:cNvPr>
          <p:cNvGraphicFramePr>
            <a:graphicFrameLocks noGrp="1"/>
          </p:cNvGraphicFramePr>
          <p:nvPr>
            <p:ph idx="1"/>
            <p:extLst>
              <p:ext uri="{D42A27DB-BD31-4B8C-83A1-F6EECF244321}">
                <p14:modId xmlns:p14="http://schemas.microsoft.com/office/powerpoint/2010/main" val="3474674770"/>
              </p:ext>
            </p:extLst>
          </p:nvPr>
        </p:nvGraphicFramePr>
        <p:xfrm>
          <a:off x="1159668" y="1601227"/>
          <a:ext cx="9872664" cy="4481302"/>
        </p:xfrm>
        <a:graphic>
          <a:graphicData uri="http://schemas.openxmlformats.org/drawingml/2006/table">
            <a:tbl>
              <a:tblPr firstRow="1" bandRow="1">
                <a:tableStyleId>{5C22544A-7EE6-4342-B048-85BDC9FD1C3A}</a:tableStyleId>
              </a:tblPr>
              <a:tblGrid>
                <a:gridCol w="9872664">
                  <a:extLst>
                    <a:ext uri="{9D8B030D-6E8A-4147-A177-3AD203B41FA5}">
                      <a16:colId xmlns:a16="http://schemas.microsoft.com/office/drawing/2014/main" val="743422230"/>
                    </a:ext>
                  </a:extLst>
                </a:gridCol>
              </a:tblGrid>
              <a:tr h="472727">
                <a:tc>
                  <a:txBody>
                    <a:bodyPr/>
                    <a:lstStyle/>
                    <a:p>
                      <a:r>
                        <a:rPr lang="en-US" sz="2800" b="1" kern="1200" dirty="0">
                          <a:solidFill>
                            <a:schemeClr val="lt1"/>
                          </a:solidFill>
                          <a:effectLst/>
                          <a:latin typeface="Calibri" panose="020F0502020204030204" pitchFamily="34" charset="0"/>
                          <a:ea typeface="+mn-ea"/>
                          <a:cs typeface="Calibri" panose="020F0502020204030204" pitchFamily="34" charset="0"/>
                        </a:rPr>
                        <a:t>Discussion</a:t>
                      </a:r>
                    </a:p>
                  </a:txBody>
                  <a:tcPr anchor="ctr">
                    <a:solidFill>
                      <a:schemeClr val="accent1"/>
                    </a:solidFill>
                  </a:tcPr>
                </a:tc>
                <a:extLst>
                  <a:ext uri="{0D108BD9-81ED-4DB2-BD59-A6C34878D82A}">
                    <a16:rowId xmlns:a16="http://schemas.microsoft.com/office/drawing/2014/main" val="2496822786"/>
                  </a:ext>
                </a:extLst>
              </a:tr>
              <a:tr h="3963142">
                <a:tc>
                  <a:txBody>
                    <a:bodyPr/>
                    <a:lstStyle/>
                    <a:p>
                      <a:pPr lvl="0"/>
                      <a:r>
                        <a:rPr lang="en-US" sz="3200" kern="1200" dirty="0">
                          <a:solidFill>
                            <a:schemeClr val="dk1"/>
                          </a:solidFill>
                          <a:effectLst/>
                          <a:latin typeface="Calibri" panose="020F0502020204030204" pitchFamily="34" charset="0"/>
                          <a:ea typeface="+mn-ea"/>
                          <a:cs typeface="Calibri" panose="020F0502020204030204" pitchFamily="34" charset="0"/>
                        </a:rPr>
                        <a:t>What is the difference between dominion and domination? How does this distinction help clarify the dominion mandate of Genesis 1?</a:t>
                      </a:r>
                    </a:p>
                  </a:txBody>
                  <a:tcPr anchor="ctr">
                    <a:solidFill>
                      <a:schemeClr val="accent1">
                        <a:alpha val="33000"/>
                      </a:schemeClr>
                    </a:solidFill>
                  </a:tcPr>
                </a:tc>
                <a:extLst>
                  <a:ext uri="{0D108BD9-81ED-4DB2-BD59-A6C34878D82A}">
                    <a16:rowId xmlns:a16="http://schemas.microsoft.com/office/drawing/2014/main" val="744739329"/>
                  </a:ext>
                </a:extLst>
              </a:tr>
            </a:tbl>
          </a:graphicData>
        </a:graphic>
      </p:graphicFrame>
    </p:spTree>
    <p:extLst>
      <p:ext uri="{BB962C8B-B14F-4D97-AF65-F5344CB8AC3E}">
        <p14:creationId xmlns:p14="http://schemas.microsoft.com/office/powerpoint/2010/main" val="323368912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153DD3-C27C-457D-ADDD-066D01CB95CA}"/>
              </a:ext>
            </a:extLst>
          </p:cNvPr>
          <p:cNvSpPr>
            <a:spLocks noGrp="1"/>
          </p:cNvSpPr>
          <p:nvPr>
            <p:ph type="title"/>
          </p:nvPr>
        </p:nvSpPr>
        <p:spPr>
          <a:xfrm>
            <a:off x="1096766" y="244867"/>
            <a:ext cx="9875520" cy="1356360"/>
          </a:xfrm>
        </p:spPr>
        <p:txBody>
          <a:bodyPr>
            <a:normAutofit/>
          </a:bodyPr>
          <a:lstStyle/>
          <a:p>
            <a:r>
              <a:rPr lang="en-US" sz="4000" b="1" dirty="0">
                <a:latin typeface="Calibri" panose="020F0502020204030204" pitchFamily="34" charset="0"/>
                <a:cs typeface="Calibri" panose="020F0502020204030204" pitchFamily="34" charset="0"/>
              </a:rPr>
              <a:t>Keepers of Creation</a:t>
            </a:r>
            <a:endParaRPr lang="en-US" sz="4000" dirty="0">
              <a:latin typeface="Calibri" panose="020F0502020204030204" pitchFamily="34" charset="0"/>
              <a:cs typeface="Calibri" panose="020F0502020204030204" pitchFamily="34" charset="0"/>
            </a:endParaRPr>
          </a:p>
        </p:txBody>
      </p:sp>
      <p:graphicFrame>
        <p:nvGraphicFramePr>
          <p:cNvPr id="4" name="Content Placeholder 3">
            <a:extLst>
              <a:ext uri="{FF2B5EF4-FFF2-40B4-BE49-F238E27FC236}">
                <a16:creationId xmlns:a16="http://schemas.microsoft.com/office/drawing/2014/main" id="{31F44B22-324B-4DE8-B32C-85312184904C}"/>
              </a:ext>
            </a:extLst>
          </p:cNvPr>
          <p:cNvGraphicFramePr>
            <a:graphicFrameLocks noGrp="1"/>
          </p:cNvGraphicFramePr>
          <p:nvPr>
            <p:ph idx="1"/>
            <p:extLst>
              <p:ext uri="{D42A27DB-BD31-4B8C-83A1-F6EECF244321}">
                <p14:modId xmlns:p14="http://schemas.microsoft.com/office/powerpoint/2010/main" val="1333025481"/>
              </p:ext>
            </p:extLst>
          </p:nvPr>
        </p:nvGraphicFramePr>
        <p:xfrm>
          <a:off x="1159668" y="1601227"/>
          <a:ext cx="9872664" cy="4481302"/>
        </p:xfrm>
        <a:graphic>
          <a:graphicData uri="http://schemas.openxmlformats.org/drawingml/2006/table">
            <a:tbl>
              <a:tblPr firstRow="1" bandRow="1">
                <a:tableStyleId>{5C22544A-7EE6-4342-B048-85BDC9FD1C3A}</a:tableStyleId>
              </a:tblPr>
              <a:tblGrid>
                <a:gridCol w="9872664">
                  <a:extLst>
                    <a:ext uri="{9D8B030D-6E8A-4147-A177-3AD203B41FA5}">
                      <a16:colId xmlns:a16="http://schemas.microsoft.com/office/drawing/2014/main" val="743422230"/>
                    </a:ext>
                  </a:extLst>
                </a:gridCol>
              </a:tblGrid>
              <a:tr h="472727">
                <a:tc>
                  <a:txBody>
                    <a:bodyPr/>
                    <a:lstStyle/>
                    <a:p>
                      <a:r>
                        <a:rPr lang="en-US" sz="2800" b="1" kern="1200" dirty="0">
                          <a:solidFill>
                            <a:schemeClr val="lt1"/>
                          </a:solidFill>
                          <a:effectLst/>
                          <a:latin typeface="Calibri" panose="020F0502020204030204" pitchFamily="34" charset="0"/>
                          <a:ea typeface="+mn-ea"/>
                          <a:cs typeface="Calibri" panose="020F0502020204030204" pitchFamily="34" charset="0"/>
                        </a:rPr>
                        <a:t>In having “Dominion”…</a:t>
                      </a:r>
                    </a:p>
                  </a:txBody>
                  <a:tcPr anchor="ctr">
                    <a:solidFill>
                      <a:schemeClr val="accent1"/>
                    </a:solidFill>
                  </a:tcPr>
                </a:tc>
                <a:extLst>
                  <a:ext uri="{0D108BD9-81ED-4DB2-BD59-A6C34878D82A}">
                    <a16:rowId xmlns:a16="http://schemas.microsoft.com/office/drawing/2014/main" val="2496822786"/>
                  </a:ext>
                </a:extLst>
              </a:tr>
              <a:tr h="3963142">
                <a:tc>
                  <a:txBody>
                    <a:bodyPr/>
                    <a:lstStyle/>
                    <a:p>
                      <a:pPr marL="0" lvl="0" indent="0">
                        <a:buFont typeface="Arial" panose="020B0604020202020204" pitchFamily="34" charset="0"/>
                        <a:buNone/>
                      </a:pPr>
                      <a:r>
                        <a:rPr lang="en-US" sz="3200" kern="1200" dirty="0">
                          <a:solidFill>
                            <a:schemeClr val="dk1"/>
                          </a:solidFill>
                          <a:effectLst/>
                          <a:latin typeface="Calibri" panose="020F0502020204030204" pitchFamily="34" charset="0"/>
                          <a:ea typeface="+mn-ea"/>
                          <a:cs typeface="Calibri" panose="020F0502020204030204" pitchFamily="34" charset="0"/>
                        </a:rPr>
                        <a:t>Dominion here</a:t>
                      </a:r>
                      <a:r>
                        <a:rPr lang="en-US" sz="3200" kern="1200" baseline="0" dirty="0">
                          <a:solidFill>
                            <a:schemeClr val="dk1"/>
                          </a:solidFill>
                          <a:effectLst/>
                          <a:latin typeface="Calibri" panose="020F0502020204030204" pitchFamily="34" charset="0"/>
                          <a:ea typeface="+mn-ea"/>
                          <a:cs typeface="Calibri" panose="020F0502020204030204" pitchFamily="34" charset="0"/>
                        </a:rPr>
                        <a:t> in Genesis 1 “does not mean to exploit or destroy but to exercise care and responsibility for God’s domain.” – </a:t>
                      </a:r>
                      <a:r>
                        <a:rPr lang="en-US" sz="3200" kern="1200" baseline="0" dirty="0" err="1">
                          <a:solidFill>
                            <a:schemeClr val="dk1"/>
                          </a:solidFill>
                          <a:effectLst/>
                          <a:latin typeface="Calibri" panose="020F0502020204030204" pitchFamily="34" charset="0"/>
                          <a:ea typeface="+mn-ea"/>
                          <a:cs typeface="Calibri" panose="020F0502020204030204" pitchFamily="34" charset="0"/>
                        </a:rPr>
                        <a:t>Butkus</a:t>
                      </a:r>
                      <a:r>
                        <a:rPr lang="en-US" sz="3200" kern="1200" baseline="0" dirty="0">
                          <a:solidFill>
                            <a:schemeClr val="dk1"/>
                          </a:solidFill>
                          <a:effectLst/>
                          <a:latin typeface="Calibri" panose="020F0502020204030204" pitchFamily="34" charset="0"/>
                          <a:ea typeface="+mn-ea"/>
                          <a:cs typeface="Calibri" panose="020F0502020204030204" pitchFamily="34" charset="0"/>
                        </a:rPr>
                        <a:t>, </a:t>
                      </a:r>
                      <a:r>
                        <a:rPr lang="en-US" sz="3200" i="1" kern="1200" baseline="0" dirty="0">
                          <a:solidFill>
                            <a:schemeClr val="dk1"/>
                          </a:solidFill>
                          <a:effectLst/>
                          <a:latin typeface="Calibri" panose="020F0502020204030204" pitchFamily="34" charset="0"/>
                          <a:ea typeface="+mn-ea"/>
                          <a:cs typeface="Calibri" panose="020F0502020204030204" pitchFamily="34" charset="0"/>
                        </a:rPr>
                        <a:t>The Stewardship of Creation</a:t>
                      </a:r>
                      <a:br>
                        <a:rPr lang="en-US" sz="1800" kern="1200" dirty="0">
                          <a:solidFill>
                            <a:schemeClr val="dk1"/>
                          </a:solidFill>
                          <a:effectLst/>
                          <a:latin typeface="+mn-lt"/>
                          <a:ea typeface="+mn-ea"/>
                          <a:cs typeface="+mn-cs"/>
                        </a:rPr>
                      </a:br>
                      <a:endParaRPr lang="en-US" sz="1800" kern="1200" dirty="0">
                        <a:solidFill>
                          <a:schemeClr val="dk1"/>
                        </a:solidFill>
                        <a:effectLst/>
                        <a:latin typeface="+mn-lt"/>
                        <a:ea typeface="+mn-ea"/>
                        <a:cs typeface="+mn-cs"/>
                      </a:endParaRPr>
                    </a:p>
                  </a:txBody>
                  <a:tcPr anchor="ctr">
                    <a:solidFill>
                      <a:schemeClr val="accent1">
                        <a:alpha val="33000"/>
                      </a:schemeClr>
                    </a:solidFill>
                  </a:tcPr>
                </a:tc>
                <a:extLst>
                  <a:ext uri="{0D108BD9-81ED-4DB2-BD59-A6C34878D82A}">
                    <a16:rowId xmlns:a16="http://schemas.microsoft.com/office/drawing/2014/main" val="744739329"/>
                  </a:ext>
                </a:extLst>
              </a:tr>
            </a:tbl>
          </a:graphicData>
        </a:graphic>
      </p:graphicFrame>
    </p:spTree>
    <p:extLst>
      <p:ext uri="{BB962C8B-B14F-4D97-AF65-F5344CB8AC3E}">
        <p14:creationId xmlns:p14="http://schemas.microsoft.com/office/powerpoint/2010/main" val="208772073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FC65A9-5A2B-1647-8CA1-153FE1044875}"/>
              </a:ext>
            </a:extLst>
          </p:cNvPr>
          <p:cNvSpPr>
            <a:spLocks noGrp="1"/>
          </p:cNvSpPr>
          <p:nvPr>
            <p:ph type="title"/>
          </p:nvPr>
        </p:nvSpPr>
        <p:spPr/>
        <p:txBody>
          <a:bodyPr>
            <a:normAutofit fontScale="90000"/>
          </a:bodyPr>
          <a:lstStyle/>
          <a:p>
            <a:r>
              <a:rPr lang="en-US" sz="4400" b="1" dirty="0">
                <a:latin typeface="Calibri" panose="020F0502020204030204" pitchFamily="34" charset="0"/>
                <a:cs typeface="Calibri" panose="020F0502020204030204" pitchFamily="34" charset="0"/>
              </a:rPr>
              <a:t>Sphere 2: Wellness</a:t>
            </a:r>
            <a:br>
              <a:rPr lang="en-US" dirty="0"/>
            </a:br>
            <a:endParaRPr lang="en-US" dirty="0"/>
          </a:p>
        </p:txBody>
      </p:sp>
      <p:sp>
        <p:nvSpPr>
          <p:cNvPr id="3" name="Content Placeholder 2">
            <a:extLst>
              <a:ext uri="{FF2B5EF4-FFF2-40B4-BE49-F238E27FC236}">
                <a16:creationId xmlns:a16="http://schemas.microsoft.com/office/drawing/2014/main" id="{1720A26C-0105-5E40-853F-F46D1991803E}"/>
              </a:ext>
            </a:extLst>
          </p:cNvPr>
          <p:cNvSpPr>
            <a:spLocks noGrp="1"/>
          </p:cNvSpPr>
          <p:nvPr>
            <p:ph sz="quarter" idx="13"/>
          </p:nvPr>
        </p:nvSpPr>
        <p:spPr>
          <a:xfrm>
            <a:off x="687976" y="1973179"/>
            <a:ext cx="10394707" cy="2939000"/>
          </a:xfrm>
        </p:spPr>
        <p:txBody>
          <a:bodyPr>
            <a:noAutofit/>
          </a:bodyPr>
          <a:lstStyle/>
          <a:p>
            <a:pPr marL="0" indent="0">
              <a:buNone/>
            </a:pPr>
            <a:r>
              <a:rPr lang="en-US" sz="2400" cap="none" dirty="0">
                <a:latin typeface="Calibri" panose="020F0502020204030204" pitchFamily="34" charset="0"/>
                <a:cs typeface="Calibri" panose="020F0502020204030204" pitchFamily="34" charset="0"/>
              </a:rPr>
              <a:t>Key Bible Verses:</a:t>
            </a:r>
          </a:p>
          <a:p>
            <a:r>
              <a:rPr lang="en-US" sz="2400" cap="none" dirty="0">
                <a:latin typeface="Calibri" panose="020F0502020204030204" pitchFamily="34" charset="0"/>
                <a:cs typeface="Calibri" panose="020F0502020204030204" pitchFamily="34" charset="0"/>
              </a:rPr>
              <a:t>Genesis 1:27</a:t>
            </a:r>
          </a:p>
          <a:p>
            <a:r>
              <a:rPr lang="en-US" sz="2400" cap="none" dirty="0">
                <a:latin typeface="Calibri" panose="020F0502020204030204" pitchFamily="34" charset="0"/>
                <a:cs typeface="Calibri" panose="020F0502020204030204" pitchFamily="34" charset="0"/>
              </a:rPr>
              <a:t>1 Corinthians 6:19-20</a:t>
            </a:r>
          </a:p>
          <a:p>
            <a:r>
              <a:rPr lang="en-US" sz="2400" cap="none" dirty="0">
                <a:latin typeface="Calibri" panose="020F0502020204030204" pitchFamily="34" charset="0"/>
                <a:cs typeface="Calibri" panose="020F0502020204030204" pitchFamily="34" charset="0"/>
              </a:rPr>
              <a:t>Romans 12:1</a:t>
            </a:r>
          </a:p>
          <a:p>
            <a:pPr marL="0" indent="0">
              <a:buNone/>
            </a:pPr>
            <a:endParaRPr lang="en-US" sz="2400" cap="none" dirty="0">
              <a:latin typeface="Calibri" panose="020F0502020204030204" pitchFamily="34" charset="0"/>
              <a:cs typeface="Calibri" panose="020F0502020204030204" pitchFamily="34" charset="0"/>
            </a:endParaRPr>
          </a:p>
          <a:p>
            <a:pPr marL="0" indent="0">
              <a:buNone/>
            </a:pPr>
            <a:r>
              <a:rPr lang="en-US" sz="2400" cap="none" dirty="0">
                <a:latin typeface="Calibri" panose="020F0502020204030204" pitchFamily="34" charset="0"/>
                <a:cs typeface="Calibri" panose="020F0502020204030204" pitchFamily="34" charset="0"/>
              </a:rPr>
              <a:t>Discussion: Looking at these three verses, what can we conclude about the relationship between physical wellness and Christian stewardship?</a:t>
            </a:r>
          </a:p>
        </p:txBody>
      </p:sp>
    </p:spTree>
    <p:extLst>
      <p:ext uri="{BB962C8B-B14F-4D97-AF65-F5344CB8AC3E}">
        <p14:creationId xmlns:p14="http://schemas.microsoft.com/office/powerpoint/2010/main" val="5605784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FC65A9-5A2B-1647-8CA1-153FE1044875}"/>
              </a:ext>
            </a:extLst>
          </p:cNvPr>
          <p:cNvSpPr>
            <a:spLocks noGrp="1"/>
          </p:cNvSpPr>
          <p:nvPr>
            <p:ph type="title"/>
          </p:nvPr>
        </p:nvSpPr>
        <p:spPr>
          <a:xfrm>
            <a:off x="685801" y="511445"/>
            <a:ext cx="10396882" cy="833034"/>
          </a:xfrm>
        </p:spPr>
        <p:txBody>
          <a:bodyPr>
            <a:normAutofit fontScale="90000"/>
          </a:bodyPr>
          <a:lstStyle/>
          <a:p>
            <a:r>
              <a:rPr lang="en-US" sz="4400" b="1" dirty="0">
                <a:latin typeface="Calibri" panose="020F0502020204030204" pitchFamily="34" charset="0"/>
                <a:cs typeface="Calibri" panose="020F0502020204030204" pitchFamily="34" charset="0"/>
              </a:rPr>
              <a:t>Opposing views of “Physical Things”</a:t>
            </a:r>
            <a:br>
              <a:rPr lang="en-US" sz="4400" b="1" dirty="0">
                <a:latin typeface="Calibri" panose="020F0502020204030204" pitchFamily="34" charset="0"/>
                <a:cs typeface="Calibri" panose="020F0502020204030204" pitchFamily="34" charset="0"/>
              </a:rPr>
            </a:br>
            <a:br>
              <a:rPr lang="en-US" sz="2200" dirty="0"/>
            </a:br>
            <a:endParaRPr lang="en-US" sz="2200" dirty="0"/>
          </a:p>
        </p:txBody>
      </p:sp>
      <p:sp>
        <p:nvSpPr>
          <p:cNvPr id="3" name="Content Placeholder 2">
            <a:extLst>
              <a:ext uri="{FF2B5EF4-FFF2-40B4-BE49-F238E27FC236}">
                <a16:creationId xmlns:a16="http://schemas.microsoft.com/office/drawing/2014/main" id="{1720A26C-0105-5E40-853F-F46D1991803E}"/>
              </a:ext>
            </a:extLst>
          </p:cNvPr>
          <p:cNvSpPr>
            <a:spLocks noGrp="1"/>
          </p:cNvSpPr>
          <p:nvPr>
            <p:ph sz="quarter" idx="13"/>
          </p:nvPr>
        </p:nvSpPr>
        <p:spPr>
          <a:xfrm>
            <a:off x="687976" y="2012168"/>
            <a:ext cx="10394707" cy="3582720"/>
          </a:xfrm>
        </p:spPr>
        <p:txBody>
          <a:bodyPr>
            <a:normAutofit fontScale="25000" lnSpcReduction="20000"/>
          </a:bodyPr>
          <a:lstStyle/>
          <a:p>
            <a:pPr>
              <a:spcBef>
                <a:spcPts val="0"/>
              </a:spcBef>
            </a:pPr>
            <a:r>
              <a:rPr lang="en-US" sz="8000" cap="none" dirty="0">
                <a:latin typeface="Calibri" panose="020F0502020204030204" pitchFamily="34" charset="0"/>
                <a:cs typeface="Calibri" panose="020F0502020204030204" pitchFamily="34" charset="0"/>
              </a:rPr>
              <a:t>The Greek philosopher Plato (429?-347 BC) believed the world existed in two separate dimensions: </a:t>
            </a:r>
          </a:p>
          <a:p>
            <a:pPr lvl="1">
              <a:spcBef>
                <a:spcPts val="0"/>
              </a:spcBef>
            </a:pPr>
            <a:r>
              <a:rPr lang="en-US" sz="8000" cap="none" dirty="0">
                <a:latin typeface="Calibri" panose="020F0502020204030204" pitchFamily="34" charset="0"/>
                <a:cs typeface="Calibri" panose="020F0502020204030204" pitchFamily="34" charset="0"/>
              </a:rPr>
              <a:t>Forms: the abstract, “ideal” expression of reality that we might refer to as ideas.</a:t>
            </a:r>
          </a:p>
          <a:p>
            <a:pPr lvl="1">
              <a:spcBef>
                <a:spcPts val="0"/>
              </a:spcBef>
            </a:pPr>
            <a:r>
              <a:rPr lang="en-US" sz="8000" cap="none" dirty="0">
                <a:latin typeface="Calibri" panose="020F0502020204030204" pitchFamily="34" charset="0"/>
                <a:cs typeface="Calibri" panose="020F0502020204030204" pitchFamily="34" charset="0"/>
              </a:rPr>
              <a:t>Objects: the “imperfect” shadows in our physical world of the perfect forms that existed outside human reach and vision.</a:t>
            </a:r>
          </a:p>
          <a:p>
            <a:pPr>
              <a:spcBef>
                <a:spcPts val="0"/>
              </a:spcBef>
            </a:pPr>
            <a:r>
              <a:rPr lang="en-US" sz="8000" cap="none" dirty="0">
                <a:latin typeface="Calibri" panose="020F0502020204030204" pitchFamily="34" charset="0"/>
                <a:cs typeface="Calibri" panose="020F0502020204030204" pitchFamily="34" charset="0"/>
              </a:rPr>
              <a:t>Implication of this worldview (which was the prevailing worldview in philosophy, culture, and society during Jesus’ day): led to a dismissal of the material world and, perhaps more importantly, embodied existence as a “less than ideal” status.</a:t>
            </a:r>
          </a:p>
          <a:p>
            <a:pPr>
              <a:spcBef>
                <a:spcPts val="0"/>
              </a:spcBef>
            </a:pPr>
            <a:r>
              <a:rPr lang="en-US" sz="8000" cap="none" dirty="0">
                <a:latin typeface="Calibri" panose="020F0502020204030204" pitchFamily="34" charset="0"/>
                <a:cs typeface="Calibri" panose="020F0502020204030204" pitchFamily="34" charset="0"/>
              </a:rPr>
              <a:t>Jesus did not share this aversion of the physical world nor to the people who occupied it.</a:t>
            </a:r>
          </a:p>
          <a:p>
            <a:pPr>
              <a:spcBef>
                <a:spcPts val="0"/>
              </a:spcBef>
            </a:pPr>
            <a:r>
              <a:rPr lang="en-US" sz="8000" cap="none" dirty="0">
                <a:latin typeface="Calibri" panose="020F0502020204030204" pitchFamily="34" charset="0"/>
                <a:cs typeface="Calibri" panose="020F0502020204030204" pitchFamily="34" charset="0"/>
              </a:rPr>
              <a:t>Jesus was deeply interested in the well-being and goodness of the human body as part of Creation, marked by the Image of God.</a:t>
            </a:r>
          </a:p>
          <a:p>
            <a:endParaRPr lang="en-US" dirty="0"/>
          </a:p>
          <a:p>
            <a:endParaRPr lang="en-US" dirty="0"/>
          </a:p>
        </p:txBody>
      </p:sp>
    </p:spTree>
    <p:extLst>
      <p:ext uri="{BB962C8B-B14F-4D97-AF65-F5344CB8AC3E}">
        <p14:creationId xmlns:p14="http://schemas.microsoft.com/office/powerpoint/2010/main" val="21451287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 calcmode="lin" valueType="num">
                                      <p:cBhvr additive="base">
                                        <p:cTn id="3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153DD3-C27C-457D-ADDD-066D01CB95CA}"/>
              </a:ext>
            </a:extLst>
          </p:cNvPr>
          <p:cNvSpPr>
            <a:spLocks noGrp="1"/>
          </p:cNvSpPr>
          <p:nvPr>
            <p:ph type="title"/>
          </p:nvPr>
        </p:nvSpPr>
        <p:spPr>
          <a:xfrm>
            <a:off x="1096766" y="244867"/>
            <a:ext cx="9875520" cy="1356360"/>
          </a:xfrm>
        </p:spPr>
        <p:txBody>
          <a:bodyPr>
            <a:normAutofit/>
          </a:bodyPr>
          <a:lstStyle/>
          <a:p>
            <a:endParaRPr lang="en-US" sz="4000" b="1" dirty="0">
              <a:latin typeface="Calibri" panose="020F0502020204030204" pitchFamily="34" charset="0"/>
              <a:cs typeface="Calibri" panose="020F0502020204030204" pitchFamily="34" charset="0"/>
            </a:endParaRPr>
          </a:p>
        </p:txBody>
      </p:sp>
      <p:graphicFrame>
        <p:nvGraphicFramePr>
          <p:cNvPr id="4" name="Content Placeholder 3">
            <a:extLst>
              <a:ext uri="{FF2B5EF4-FFF2-40B4-BE49-F238E27FC236}">
                <a16:creationId xmlns:a16="http://schemas.microsoft.com/office/drawing/2014/main" id="{31F44B22-324B-4DE8-B32C-85312184904C}"/>
              </a:ext>
            </a:extLst>
          </p:cNvPr>
          <p:cNvGraphicFramePr>
            <a:graphicFrameLocks noGrp="1"/>
          </p:cNvGraphicFramePr>
          <p:nvPr>
            <p:ph idx="1"/>
            <p:extLst>
              <p:ext uri="{D42A27DB-BD31-4B8C-83A1-F6EECF244321}">
                <p14:modId xmlns:p14="http://schemas.microsoft.com/office/powerpoint/2010/main" val="2233600375"/>
              </p:ext>
            </p:extLst>
          </p:nvPr>
        </p:nvGraphicFramePr>
        <p:xfrm>
          <a:off x="1159668" y="1601227"/>
          <a:ext cx="9872664" cy="4511040"/>
        </p:xfrm>
        <a:graphic>
          <a:graphicData uri="http://schemas.openxmlformats.org/drawingml/2006/table">
            <a:tbl>
              <a:tblPr firstRow="1" bandRow="1">
                <a:tableStyleId>{5C22544A-7EE6-4342-B048-85BDC9FD1C3A}</a:tableStyleId>
              </a:tblPr>
              <a:tblGrid>
                <a:gridCol w="9872664">
                  <a:extLst>
                    <a:ext uri="{9D8B030D-6E8A-4147-A177-3AD203B41FA5}">
                      <a16:colId xmlns:a16="http://schemas.microsoft.com/office/drawing/2014/main" val="743422230"/>
                    </a:ext>
                  </a:extLst>
                </a:gridCol>
              </a:tblGrid>
              <a:tr h="472727">
                <a:tc>
                  <a:txBody>
                    <a:bodyPr/>
                    <a:lstStyle/>
                    <a:p>
                      <a:r>
                        <a:rPr lang="en-US" sz="2800" i="0" dirty="0">
                          <a:latin typeface="Tahoma" panose="020B0604030504040204" pitchFamily="34" charset="0"/>
                          <a:ea typeface="Tahoma" panose="020B0604030504040204" pitchFamily="34" charset="0"/>
                          <a:cs typeface="Tahoma" panose="020B0604030504040204" pitchFamily="34" charset="0"/>
                        </a:rPr>
                        <a:t>Defining</a:t>
                      </a:r>
                      <a:r>
                        <a:rPr lang="en-US" sz="2800" i="0" baseline="0" dirty="0">
                          <a:latin typeface="Tahoma" panose="020B0604030504040204" pitchFamily="34" charset="0"/>
                          <a:ea typeface="Tahoma" panose="020B0604030504040204" pitchFamily="34" charset="0"/>
                          <a:cs typeface="Tahoma" panose="020B0604030504040204" pitchFamily="34" charset="0"/>
                        </a:rPr>
                        <a:t> Christian Stewardship</a:t>
                      </a:r>
                      <a:endParaRPr lang="en-US" sz="2800" i="0" dirty="0">
                        <a:latin typeface="Tahoma" panose="020B0604030504040204" pitchFamily="34" charset="0"/>
                        <a:ea typeface="Tahoma" panose="020B0604030504040204" pitchFamily="34" charset="0"/>
                        <a:cs typeface="Tahoma" panose="020B0604030504040204" pitchFamily="34" charset="0"/>
                      </a:endParaRPr>
                    </a:p>
                  </a:txBody>
                  <a:tcPr anchor="ctr"/>
                </a:tc>
                <a:extLst>
                  <a:ext uri="{0D108BD9-81ED-4DB2-BD59-A6C34878D82A}">
                    <a16:rowId xmlns:a16="http://schemas.microsoft.com/office/drawing/2014/main" val="2496822786"/>
                  </a:ext>
                </a:extLst>
              </a:tr>
              <a:tr h="3963142">
                <a:tc>
                  <a:txBody>
                    <a:bodyPr/>
                    <a:lstStyle/>
                    <a:p>
                      <a:pPr fontAlgn="base"/>
                      <a:r>
                        <a:rPr lang="en-US" sz="2000" i="0" kern="1200" dirty="0">
                          <a:solidFill>
                            <a:schemeClr val="dk1"/>
                          </a:solidFill>
                          <a:effectLst/>
                          <a:latin typeface="Calibri" panose="020F0502020204030204" pitchFamily="34" charset="0"/>
                          <a:ea typeface="+mn-ea"/>
                          <a:cs typeface="Calibri" panose="020F0502020204030204" pitchFamily="34" charset="0"/>
                        </a:rPr>
                        <a:t>Defined </a:t>
                      </a:r>
                      <a:r>
                        <a:rPr lang="en-US" sz="2000" i="0" u="sng" kern="1200" dirty="0">
                          <a:solidFill>
                            <a:schemeClr val="dk1"/>
                          </a:solidFill>
                          <a:effectLst/>
                          <a:latin typeface="Calibri" panose="020F0502020204030204" pitchFamily="34" charset="0"/>
                          <a:ea typeface="+mn-ea"/>
                          <a:cs typeface="Calibri" panose="020F0502020204030204" pitchFamily="34" charset="0"/>
                        </a:rPr>
                        <a:t>stewardship</a:t>
                      </a:r>
                      <a:r>
                        <a:rPr lang="en-US" sz="2000" i="0" kern="1200" dirty="0">
                          <a:solidFill>
                            <a:schemeClr val="dk1"/>
                          </a:solidFill>
                          <a:effectLst/>
                          <a:latin typeface="Calibri" panose="020F0502020204030204" pitchFamily="34" charset="0"/>
                          <a:ea typeface="+mn-ea"/>
                          <a:cs typeface="Calibri" panose="020F0502020204030204" pitchFamily="34" charset="0"/>
                        </a:rPr>
                        <a:t> as:</a:t>
                      </a:r>
                    </a:p>
                    <a:p>
                      <a:pPr marL="342900" indent="-342900" fontAlgn="base">
                        <a:buFontTx/>
                        <a:buChar char="-"/>
                      </a:pPr>
                      <a:r>
                        <a:rPr lang="en-US" sz="2000" i="0" kern="1200" dirty="0">
                          <a:solidFill>
                            <a:schemeClr val="dk1"/>
                          </a:solidFill>
                          <a:effectLst/>
                          <a:latin typeface="Calibri" panose="020F0502020204030204" pitchFamily="34" charset="0"/>
                          <a:ea typeface="+mn-ea"/>
                          <a:cs typeface="Calibri" panose="020F0502020204030204" pitchFamily="34" charset="0"/>
                        </a:rPr>
                        <a:t>“the management of resources belonging to another in order to achieve the owner’s objectives.” – Kent Wilson, co-founder of the Steward</a:t>
                      </a:r>
                      <a:r>
                        <a:rPr lang="en-US" sz="2000" i="0" kern="1200" baseline="0" dirty="0">
                          <a:solidFill>
                            <a:schemeClr val="dk1"/>
                          </a:solidFill>
                          <a:effectLst/>
                          <a:latin typeface="Calibri" panose="020F0502020204030204" pitchFamily="34" charset="0"/>
                          <a:ea typeface="+mn-ea"/>
                          <a:cs typeface="Calibri" panose="020F0502020204030204" pitchFamily="34" charset="0"/>
                        </a:rPr>
                        <a:t> Leader Initiative</a:t>
                      </a:r>
                    </a:p>
                    <a:p>
                      <a:pPr marL="342900" marR="0" lvl="0" indent="-342900" algn="l" defTabSz="914400" rtl="0" eaLnBrk="1" fontAlgn="base" latinLnBrk="0" hangingPunct="1">
                        <a:lnSpc>
                          <a:spcPct val="100000"/>
                        </a:lnSpc>
                        <a:spcBef>
                          <a:spcPts val="0"/>
                        </a:spcBef>
                        <a:spcAft>
                          <a:spcPts val="0"/>
                        </a:spcAft>
                        <a:buClrTx/>
                        <a:buSzTx/>
                        <a:buFontTx/>
                        <a:buChar char="-"/>
                        <a:tabLst/>
                        <a:defRPr/>
                      </a:pPr>
                      <a:r>
                        <a:rPr lang="en-US" sz="2000" cap="none" dirty="0">
                          <a:latin typeface="Calibri" panose="020F0502020204030204" pitchFamily="34" charset="0"/>
                          <a:cs typeface="Calibri" panose="020F0502020204030204" pitchFamily="34" charset="0"/>
                        </a:rPr>
                        <a:t>the responsible overseeing and protection of something considered worth caring for and preserving. </a:t>
                      </a:r>
                    </a:p>
                    <a:p>
                      <a:pPr marL="342900" indent="-342900" fontAlgn="base">
                        <a:buFontTx/>
                        <a:buChar char="-"/>
                      </a:pPr>
                      <a:endParaRPr lang="en-US" sz="2000" i="0" kern="1200" baseline="0" dirty="0">
                        <a:solidFill>
                          <a:schemeClr val="dk1"/>
                        </a:solidFill>
                        <a:effectLst/>
                        <a:latin typeface="Calibri" panose="020F0502020204030204" pitchFamily="34" charset="0"/>
                        <a:ea typeface="+mn-ea"/>
                        <a:cs typeface="Calibri" panose="020F0502020204030204" pitchFamily="34" charset="0"/>
                      </a:endParaRPr>
                    </a:p>
                    <a:p>
                      <a:pPr fontAlgn="base"/>
                      <a:r>
                        <a:rPr lang="en-US" sz="2000" i="0" kern="1200" baseline="0" dirty="0">
                          <a:solidFill>
                            <a:schemeClr val="dk1"/>
                          </a:solidFill>
                          <a:effectLst/>
                          <a:latin typeface="Calibri" panose="020F0502020204030204" pitchFamily="34" charset="0"/>
                          <a:ea typeface="+mn-ea"/>
                          <a:cs typeface="Calibri" panose="020F0502020204030204" pitchFamily="34" charset="0"/>
                        </a:rPr>
                        <a:t>Theologically speaking (as Christians):</a:t>
                      </a:r>
                    </a:p>
                    <a:p>
                      <a:pPr fontAlgn="base"/>
                      <a:r>
                        <a:rPr lang="en-US" sz="2000" i="0" kern="1200" baseline="0" dirty="0">
                          <a:solidFill>
                            <a:schemeClr val="dk1"/>
                          </a:solidFill>
                          <a:effectLst/>
                          <a:latin typeface="Calibri" panose="020F0502020204030204" pitchFamily="34" charset="0"/>
                          <a:ea typeface="+mn-ea"/>
                          <a:cs typeface="Calibri" panose="020F0502020204030204" pitchFamily="34" charset="0"/>
                        </a:rPr>
                        <a:t>- …where we see God as</a:t>
                      </a:r>
                      <a:r>
                        <a:rPr lang="en-US" sz="2000" b="0" i="0" kern="1200" dirty="0">
                          <a:solidFill>
                            <a:schemeClr val="dk1"/>
                          </a:solidFill>
                          <a:effectLst/>
                          <a:latin typeface="Calibri" panose="020F0502020204030204" pitchFamily="34" charset="0"/>
                          <a:ea typeface="+mn-ea"/>
                          <a:cs typeface="Calibri" panose="020F0502020204030204" pitchFamily="34" charset="0"/>
                        </a:rPr>
                        <a:t> the “owner”, the overseer, the head of the family, and the provider for all creation,</a:t>
                      </a:r>
                      <a:r>
                        <a:rPr lang="en-US" sz="2000" b="0" i="0" kern="1200" baseline="0" dirty="0">
                          <a:solidFill>
                            <a:schemeClr val="dk1"/>
                          </a:solidFill>
                          <a:effectLst/>
                          <a:latin typeface="Calibri" panose="020F0502020204030204" pitchFamily="34" charset="0"/>
                          <a:ea typeface="+mn-ea"/>
                          <a:cs typeface="Calibri" panose="020F0502020204030204" pitchFamily="34" charset="0"/>
                        </a:rPr>
                        <a:t> and He has placed others (i.e., mankind, us)</a:t>
                      </a:r>
                      <a:r>
                        <a:rPr lang="en-US" sz="2000" b="0" i="0" kern="1200" dirty="0">
                          <a:solidFill>
                            <a:schemeClr val="dk1"/>
                          </a:solidFill>
                          <a:effectLst/>
                          <a:latin typeface="Calibri" panose="020F0502020204030204" pitchFamily="34" charset="0"/>
                          <a:ea typeface="+mn-ea"/>
                          <a:cs typeface="Calibri" panose="020F0502020204030204" pitchFamily="34" charset="0"/>
                        </a:rPr>
                        <a:t> in charge</a:t>
                      </a:r>
                      <a:r>
                        <a:rPr lang="en-US" sz="2000" b="0" i="0" kern="1200" baseline="0" dirty="0">
                          <a:solidFill>
                            <a:schemeClr val="dk1"/>
                          </a:solidFill>
                          <a:effectLst/>
                          <a:latin typeface="Calibri" panose="020F0502020204030204" pitchFamily="34" charset="0"/>
                          <a:ea typeface="+mn-ea"/>
                          <a:cs typeface="Calibri" panose="020F0502020204030204" pitchFamily="34" charset="0"/>
                        </a:rPr>
                        <a:t> of managing His resources and for </a:t>
                      </a:r>
                      <a:r>
                        <a:rPr lang="en-US" sz="2000" b="0" i="0" kern="1200" dirty="0">
                          <a:solidFill>
                            <a:schemeClr val="dk1"/>
                          </a:solidFill>
                          <a:effectLst/>
                          <a:latin typeface="Calibri" panose="020F0502020204030204" pitchFamily="34" charset="0"/>
                          <a:ea typeface="+mn-ea"/>
                          <a:cs typeface="Calibri" panose="020F0502020204030204" pitchFamily="34" charset="0"/>
                        </a:rPr>
                        <a:t>providing for “the family/community and for those vulnerable in society.”</a:t>
                      </a:r>
                    </a:p>
                    <a:p>
                      <a:pPr fontAlgn="base"/>
                      <a:endParaRPr lang="en-US" sz="2800" i="0" kern="1200" baseline="0" dirty="0">
                        <a:solidFill>
                          <a:schemeClr val="dk1"/>
                        </a:solidFill>
                        <a:effectLst/>
                        <a:latin typeface="Calibri" panose="020F0502020204030204" pitchFamily="34" charset="0"/>
                        <a:ea typeface="+mn-ea"/>
                        <a:cs typeface="Calibri" panose="020F0502020204030204" pitchFamily="34" charset="0"/>
                      </a:endParaRPr>
                    </a:p>
                    <a:p>
                      <a:pPr fontAlgn="base"/>
                      <a:endParaRPr lang="en-US" sz="2800" i="0" kern="1200" dirty="0">
                        <a:solidFill>
                          <a:schemeClr val="dk1"/>
                        </a:solidFill>
                        <a:effectLst/>
                        <a:latin typeface="Calibri" panose="020F0502020204030204" pitchFamily="34" charset="0"/>
                        <a:ea typeface="+mn-ea"/>
                        <a:cs typeface="Calibri" panose="020F0502020204030204" pitchFamily="34" charset="0"/>
                      </a:endParaRPr>
                    </a:p>
                  </a:txBody>
                  <a:tcPr anchor="ctr"/>
                </a:tc>
                <a:extLst>
                  <a:ext uri="{0D108BD9-81ED-4DB2-BD59-A6C34878D82A}">
                    <a16:rowId xmlns:a16="http://schemas.microsoft.com/office/drawing/2014/main" val="744739329"/>
                  </a:ext>
                </a:extLst>
              </a:tr>
            </a:tbl>
          </a:graphicData>
        </a:graphic>
      </p:graphicFrame>
    </p:spTree>
    <p:extLst>
      <p:ext uri="{BB962C8B-B14F-4D97-AF65-F5344CB8AC3E}">
        <p14:creationId xmlns:p14="http://schemas.microsoft.com/office/powerpoint/2010/main" val="406114367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FC65A9-5A2B-1647-8CA1-153FE1044875}"/>
              </a:ext>
            </a:extLst>
          </p:cNvPr>
          <p:cNvSpPr>
            <a:spLocks noGrp="1"/>
          </p:cNvSpPr>
          <p:nvPr>
            <p:ph type="title"/>
          </p:nvPr>
        </p:nvSpPr>
        <p:spPr>
          <a:xfrm>
            <a:off x="685801" y="511445"/>
            <a:ext cx="10396882" cy="833034"/>
          </a:xfrm>
        </p:spPr>
        <p:txBody>
          <a:bodyPr>
            <a:normAutofit fontScale="90000"/>
          </a:bodyPr>
          <a:lstStyle/>
          <a:p>
            <a:r>
              <a:rPr lang="en-US" sz="4400" b="1" dirty="0">
                <a:latin typeface="Calibri" panose="020F0502020204030204" pitchFamily="34" charset="0"/>
                <a:cs typeface="Calibri" panose="020F0502020204030204" pitchFamily="34" charset="0"/>
              </a:rPr>
              <a:t>Implication</a:t>
            </a:r>
            <a:br>
              <a:rPr lang="en-US" sz="4400" b="1" dirty="0">
                <a:latin typeface="Calibri" panose="020F0502020204030204" pitchFamily="34" charset="0"/>
                <a:cs typeface="Calibri" panose="020F0502020204030204" pitchFamily="34" charset="0"/>
              </a:rPr>
            </a:br>
            <a:br>
              <a:rPr lang="en-US" sz="2200" dirty="0"/>
            </a:br>
            <a:endParaRPr lang="en-US" sz="2200" dirty="0"/>
          </a:p>
        </p:txBody>
      </p:sp>
      <p:sp>
        <p:nvSpPr>
          <p:cNvPr id="3" name="Content Placeholder 2">
            <a:extLst>
              <a:ext uri="{FF2B5EF4-FFF2-40B4-BE49-F238E27FC236}">
                <a16:creationId xmlns:a16="http://schemas.microsoft.com/office/drawing/2014/main" id="{1720A26C-0105-5E40-853F-F46D1991803E}"/>
              </a:ext>
            </a:extLst>
          </p:cNvPr>
          <p:cNvSpPr>
            <a:spLocks noGrp="1"/>
          </p:cNvSpPr>
          <p:nvPr>
            <p:ph sz="quarter" idx="13"/>
          </p:nvPr>
        </p:nvSpPr>
        <p:spPr>
          <a:xfrm>
            <a:off x="687976" y="2012168"/>
            <a:ext cx="10394707" cy="3582720"/>
          </a:xfrm>
        </p:spPr>
        <p:txBody>
          <a:bodyPr>
            <a:normAutofit fontScale="32500" lnSpcReduction="20000"/>
          </a:bodyPr>
          <a:lstStyle/>
          <a:p>
            <a:pPr>
              <a:spcBef>
                <a:spcPts val="0"/>
              </a:spcBef>
            </a:pPr>
            <a:r>
              <a:rPr lang="en-US" sz="7200" cap="none" dirty="0">
                <a:latin typeface="Calibri" panose="020F0502020204030204" pitchFamily="34" charset="0"/>
                <a:cs typeface="Calibri" panose="020F0502020204030204" pitchFamily="34" charset="0"/>
              </a:rPr>
              <a:t>As we bear the Image of God and are His handiwork, we have an obligation to our own physical health and wellness.</a:t>
            </a:r>
          </a:p>
          <a:p>
            <a:pPr>
              <a:spcBef>
                <a:spcPts val="0"/>
              </a:spcBef>
            </a:pPr>
            <a:r>
              <a:rPr lang="en-US" sz="7200" cap="none" dirty="0">
                <a:latin typeface="Calibri" panose="020F0502020204030204" pitchFamily="34" charset="0"/>
                <a:cs typeface="Calibri" panose="020F0502020204030204" pitchFamily="34" charset="0"/>
              </a:rPr>
              <a:t>Some “mundane” behaviors at the heart of being faithful stewards of our bodies:</a:t>
            </a:r>
          </a:p>
          <a:p>
            <a:pPr lvl="1">
              <a:spcBef>
                <a:spcPts val="0"/>
              </a:spcBef>
            </a:pPr>
            <a:r>
              <a:rPr lang="en-US" sz="7200" cap="none" dirty="0">
                <a:latin typeface="Calibri" panose="020F0502020204030204" pitchFamily="34" charset="0"/>
                <a:cs typeface="Calibri" panose="020F0502020204030204" pitchFamily="34" charset="0"/>
              </a:rPr>
              <a:t>Eating food that sustains and strengthens us.</a:t>
            </a:r>
          </a:p>
          <a:p>
            <a:pPr lvl="1">
              <a:spcBef>
                <a:spcPts val="0"/>
              </a:spcBef>
            </a:pPr>
            <a:r>
              <a:rPr lang="en-US" sz="7200" cap="none" dirty="0">
                <a:latin typeface="Calibri" panose="020F0502020204030204" pitchFamily="34" charset="0"/>
                <a:cs typeface="Calibri" panose="020F0502020204030204" pitchFamily="34" charset="0"/>
              </a:rPr>
              <a:t>Exercising regularly to avoid a sedentary lifestyle.</a:t>
            </a:r>
          </a:p>
          <a:p>
            <a:pPr lvl="1">
              <a:spcBef>
                <a:spcPts val="0"/>
              </a:spcBef>
            </a:pPr>
            <a:r>
              <a:rPr lang="en-US" sz="7200" cap="none" dirty="0">
                <a:latin typeface="Calibri" panose="020F0502020204030204" pitchFamily="34" charset="0"/>
                <a:cs typeface="Calibri" panose="020F0502020204030204" pitchFamily="34" charset="0"/>
              </a:rPr>
              <a:t>Getting enough restful sleep to ensure that our bodies are refreshed and that our minds are alert.</a:t>
            </a:r>
          </a:p>
          <a:p>
            <a:endParaRPr lang="en-US" dirty="0"/>
          </a:p>
          <a:p>
            <a:endParaRPr lang="en-US" dirty="0"/>
          </a:p>
          <a:p>
            <a:endParaRPr lang="en-US" dirty="0"/>
          </a:p>
        </p:txBody>
      </p:sp>
    </p:spTree>
    <p:extLst>
      <p:ext uri="{BB962C8B-B14F-4D97-AF65-F5344CB8AC3E}">
        <p14:creationId xmlns:p14="http://schemas.microsoft.com/office/powerpoint/2010/main" val="30889939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 calcmode="lin" valueType="num">
                                      <p:cBhvr additive="base">
                                        <p:cTn id="1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 calcmode="lin" valueType="num">
                                      <p:cBhvr additive="base">
                                        <p:cTn id="1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3" end="3"/>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FC65A9-5A2B-1647-8CA1-153FE1044875}"/>
              </a:ext>
            </a:extLst>
          </p:cNvPr>
          <p:cNvSpPr>
            <a:spLocks noGrp="1"/>
          </p:cNvSpPr>
          <p:nvPr>
            <p:ph type="title"/>
          </p:nvPr>
        </p:nvSpPr>
        <p:spPr/>
        <p:txBody>
          <a:bodyPr>
            <a:normAutofit fontScale="90000"/>
          </a:bodyPr>
          <a:lstStyle/>
          <a:p>
            <a:r>
              <a:rPr lang="en-US" sz="4400" b="1" dirty="0">
                <a:latin typeface="Calibri" panose="020F0502020204030204" pitchFamily="34" charset="0"/>
                <a:cs typeface="Calibri" panose="020F0502020204030204" pitchFamily="34" charset="0"/>
              </a:rPr>
              <a:t>Living healthy as an act of worship</a:t>
            </a:r>
            <a:br>
              <a:rPr lang="en-US" dirty="0"/>
            </a:br>
            <a:endParaRPr lang="en-US" dirty="0"/>
          </a:p>
        </p:txBody>
      </p:sp>
      <p:sp>
        <p:nvSpPr>
          <p:cNvPr id="3" name="Content Placeholder 2">
            <a:extLst>
              <a:ext uri="{FF2B5EF4-FFF2-40B4-BE49-F238E27FC236}">
                <a16:creationId xmlns:a16="http://schemas.microsoft.com/office/drawing/2014/main" id="{1720A26C-0105-5E40-853F-F46D1991803E}"/>
              </a:ext>
            </a:extLst>
          </p:cNvPr>
          <p:cNvSpPr>
            <a:spLocks noGrp="1"/>
          </p:cNvSpPr>
          <p:nvPr>
            <p:ph sz="quarter" idx="13"/>
          </p:nvPr>
        </p:nvSpPr>
        <p:spPr>
          <a:xfrm>
            <a:off x="687976" y="1973179"/>
            <a:ext cx="10394707" cy="2939000"/>
          </a:xfrm>
        </p:spPr>
        <p:txBody>
          <a:bodyPr>
            <a:noAutofit/>
          </a:bodyPr>
          <a:lstStyle/>
          <a:p>
            <a:r>
              <a:rPr lang="en-US" sz="2400" cap="none" dirty="0">
                <a:latin typeface="Calibri" panose="020F0502020204030204" pitchFamily="34" charset="0"/>
                <a:cs typeface="Calibri" panose="020F0502020204030204" pitchFamily="34" charset="0"/>
              </a:rPr>
              <a:t>From Romans 12:1, we might conclude that a Christian worldview holds that “</a:t>
            </a:r>
            <a:r>
              <a:rPr lang="en-US" sz="2400" b="1" cap="none" dirty="0">
                <a:latin typeface="Calibri" panose="020F0502020204030204" pitchFamily="34" charset="0"/>
                <a:cs typeface="Calibri" panose="020F0502020204030204" pitchFamily="34" charset="0"/>
              </a:rPr>
              <a:t>worship</a:t>
            </a:r>
            <a:r>
              <a:rPr lang="en-US" sz="2400" cap="none" dirty="0">
                <a:latin typeface="Calibri" panose="020F0502020204030204" pitchFamily="34" charset="0"/>
                <a:cs typeface="Calibri" panose="020F0502020204030204" pitchFamily="34" charset="0"/>
              </a:rPr>
              <a:t> is how we interact with God </a:t>
            </a:r>
            <a:r>
              <a:rPr lang="en-US" sz="2400" i="1" cap="none" dirty="0">
                <a:latin typeface="Calibri" panose="020F0502020204030204" pitchFamily="34" charset="0"/>
                <a:cs typeface="Calibri" panose="020F0502020204030204" pitchFamily="34" charset="0"/>
              </a:rPr>
              <a:t>all day long</a:t>
            </a:r>
            <a:r>
              <a:rPr lang="en-US" sz="2400" cap="none" dirty="0">
                <a:latin typeface="Calibri" panose="020F0502020204030204" pitchFamily="34" charset="0"/>
                <a:cs typeface="Calibri" panose="020F0502020204030204" pitchFamily="34" charset="0"/>
              </a:rPr>
              <a:t>, including how we treat His temple – the body, soul and spirit.” – Marcia Graham, M.D. </a:t>
            </a:r>
          </a:p>
          <a:p>
            <a:r>
              <a:rPr lang="en-US" sz="2400" cap="none" dirty="0">
                <a:latin typeface="Calibri" panose="020F0502020204030204" pitchFamily="34" charset="0"/>
                <a:cs typeface="Calibri" panose="020F0502020204030204" pitchFamily="34" charset="0"/>
              </a:rPr>
              <a:t>Health in one area leads to health in other areas. Examples:</a:t>
            </a:r>
          </a:p>
          <a:p>
            <a:pPr lvl="1"/>
            <a:r>
              <a:rPr lang="en-US" sz="2000" cap="none" dirty="0">
                <a:latin typeface="Calibri" panose="020F0502020204030204" pitchFamily="34" charset="0"/>
                <a:cs typeface="Calibri" panose="020F0502020204030204" pitchFamily="34" charset="0"/>
              </a:rPr>
              <a:t>Exercise raises endorphins to the brain which, not only improves our physical health, but also increases the feeling of well-being and fights off depression.</a:t>
            </a:r>
          </a:p>
          <a:p>
            <a:pPr lvl="1"/>
            <a:r>
              <a:rPr lang="en-US" sz="2000" cap="none" dirty="0">
                <a:latin typeface="Calibri" panose="020F0502020204030204" pitchFamily="34" charset="0"/>
                <a:cs typeface="Calibri" panose="020F0502020204030204" pitchFamily="34" charset="0"/>
              </a:rPr>
              <a:t>Being spiritually fit and actively ministering to others can also raise endorphins and fight off depression.</a:t>
            </a:r>
          </a:p>
          <a:p>
            <a:pPr lvl="1"/>
            <a:r>
              <a:rPr lang="en-US" sz="2000" cap="none" dirty="0">
                <a:latin typeface="Calibri" panose="020F0502020204030204" pitchFamily="34" charset="0"/>
                <a:cs typeface="Calibri" panose="020F0502020204030204" pitchFamily="34" charset="0"/>
              </a:rPr>
              <a:t>Watching humorous movies can raise endorphins and boosts the immune system to fight off diseases.</a:t>
            </a:r>
          </a:p>
        </p:txBody>
      </p:sp>
    </p:spTree>
    <p:extLst>
      <p:ext uri="{BB962C8B-B14F-4D97-AF65-F5344CB8AC3E}">
        <p14:creationId xmlns:p14="http://schemas.microsoft.com/office/powerpoint/2010/main" val="1091796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additive="base">
                                        <p:cTn id="1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AD82E3-333E-1140-A626-0635A68D5427}"/>
              </a:ext>
            </a:extLst>
          </p:cNvPr>
          <p:cNvSpPr>
            <a:spLocks noGrp="1"/>
          </p:cNvSpPr>
          <p:nvPr>
            <p:ph type="title"/>
          </p:nvPr>
        </p:nvSpPr>
        <p:spPr>
          <a:xfrm>
            <a:off x="624549" y="379541"/>
            <a:ext cx="10396882" cy="1151965"/>
          </a:xfrm>
        </p:spPr>
        <p:txBody>
          <a:bodyPr>
            <a:normAutofit/>
          </a:bodyPr>
          <a:lstStyle/>
          <a:p>
            <a:r>
              <a:rPr lang="en-US" sz="4000" b="1" dirty="0">
                <a:latin typeface="Calibri" panose="020F0502020204030204" pitchFamily="34" charset="0"/>
                <a:cs typeface="Calibri" panose="020F0502020204030204" pitchFamily="34" charset="0"/>
              </a:rPr>
              <a:t>KEY Wellness terms</a:t>
            </a:r>
          </a:p>
        </p:txBody>
      </p:sp>
      <p:sp>
        <p:nvSpPr>
          <p:cNvPr id="3" name="Content Placeholder 2">
            <a:extLst>
              <a:ext uri="{FF2B5EF4-FFF2-40B4-BE49-F238E27FC236}">
                <a16:creationId xmlns:a16="http://schemas.microsoft.com/office/drawing/2014/main" id="{D44AFF99-2481-5A43-BFE4-8B65A10A835C}"/>
              </a:ext>
            </a:extLst>
          </p:cNvPr>
          <p:cNvSpPr>
            <a:spLocks noGrp="1"/>
          </p:cNvSpPr>
          <p:nvPr>
            <p:ph sz="quarter" idx="13"/>
          </p:nvPr>
        </p:nvSpPr>
        <p:spPr>
          <a:xfrm>
            <a:off x="685800" y="1636296"/>
            <a:ext cx="10394707" cy="4151988"/>
          </a:xfrm>
        </p:spPr>
        <p:txBody>
          <a:bodyPr>
            <a:normAutofit fontScale="62500" lnSpcReduction="20000"/>
          </a:bodyPr>
          <a:lstStyle/>
          <a:p>
            <a:r>
              <a:rPr lang="en-US" sz="2900" u="sng" cap="none" dirty="0">
                <a:latin typeface="Calibri" panose="020F0502020204030204" pitchFamily="34" charset="0"/>
                <a:cs typeface="Calibri" panose="020F0502020204030204" pitchFamily="34" charset="0"/>
              </a:rPr>
              <a:t>Wellness</a:t>
            </a:r>
            <a:r>
              <a:rPr lang="en-US" sz="2900" cap="none" dirty="0">
                <a:latin typeface="Calibri" panose="020F0502020204030204" pitchFamily="34" charset="0"/>
                <a:cs typeface="Calibri" panose="020F0502020204030204" pitchFamily="34" charset="0"/>
              </a:rPr>
              <a:t>: an active process of becoming aware of and making choices toward a healthy and fulfilling life. It is more than being free from illness, it is a dynamic </a:t>
            </a:r>
            <a:r>
              <a:rPr lang="en-US" sz="2900" u="sng" cap="none" dirty="0">
                <a:latin typeface="Calibri" panose="020F0502020204030204" pitchFamily="34" charset="0"/>
                <a:cs typeface="Calibri" panose="020F0502020204030204" pitchFamily="34" charset="0"/>
              </a:rPr>
              <a:t>process</a:t>
            </a:r>
            <a:r>
              <a:rPr lang="en-US" sz="2900" cap="none" dirty="0">
                <a:latin typeface="Calibri" panose="020F0502020204030204" pitchFamily="34" charset="0"/>
                <a:cs typeface="Calibri" panose="020F0502020204030204" pitchFamily="34" charset="0"/>
              </a:rPr>
              <a:t> of change and growth.</a:t>
            </a:r>
          </a:p>
          <a:p>
            <a:r>
              <a:rPr lang="en-US" sz="2900" u="sng" cap="none" dirty="0">
                <a:latin typeface="Calibri" panose="020F0502020204030204" pitchFamily="34" charset="0"/>
                <a:cs typeface="Calibri" panose="020F0502020204030204" pitchFamily="34" charset="0"/>
              </a:rPr>
              <a:t>Endorphins</a:t>
            </a:r>
            <a:r>
              <a:rPr lang="en-US" sz="2900" cap="none" dirty="0">
                <a:latin typeface="Calibri" panose="020F0502020204030204" pitchFamily="34" charset="0"/>
                <a:cs typeface="Calibri" panose="020F0502020204030204" pitchFamily="34" charset="0"/>
              </a:rPr>
              <a:t>: chemicals produced by the brain during exercise which help support the feeling of well-being and fight off depression. </a:t>
            </a:r>
          </a:p>
          <a:p>
            <a:r>
              <a:rPr lang="en-US" sz="2900" u="sng" cap="none" dirty="0">
                <a:latin typeface="Calibri" panose="020F0502020204030204" pitchFamily="34" charset="0"/>
                <a:cs typeface="Calibri" panose="020F0502020204030204" pitchFamily="34" charset="0"/>
              </a:rPr>
              <a:t>BMI</a:t>
            </a:r>
            <a:r>
              <a:rPr lang="en-US" sz="2900" cap="none" dirty="0">
                <a:latin typeface="Calibri" panose="020F0502020204030204" pitchFamily="34" charset="0"/>
                <a:cs typeface="Calibri" panose="020F0502020204030204" pitchFamily="34" charset="0"/>
              </a:rPr>
              <a:t>: Body Mass Index.</a:t>
            </a:r>
          </a:p>
          <a:p>
            <a:pPr lvl="1"/>
            <a:r>
              <a:rPr lang="en-US" sz="2900" cap="none" dirty="0">
                <a:latin typeface="Calibri" panose="020F0502020204030204" pitchFamily="34" charset="0"/>
                <a:cs typeface="Calibri" panose="020F0502020204030204" pitchFamily="34" charset="0"/>
              </a:rPr>
              <a:t>This is a measurement of body mass based on height and weight.</a:t>
            </a:r>
          </a:p>
          <a:p>
            <a:pPr lvl="1"/>
            <a:r>
              <a:rPr lang="en-US" sz="2900" cap="none" dirty="0">
                <a:latin typeface="Calibri" panose="020F0502020204030204" pitchFamily="34" charset="0"/>
                <a:cs typeface="Calibri" panose="020F0502020204030204" pitchFamily="34" charset="0"/>
              </a:rPr>
              <a:t>BMI = {(Weight in </a:t>
            </a:r>
            <a:r>
              <a:rPr lang="en-US" sz="2900" cap="none" dirty="0" err="1">
                <a:latin typeface="Calibri" panose="020F0502020204030204" pitchFamily="34" charset="0"/>
                <a:cs typeface="Calibri" panose="020F0502020204030204" pitchFamily="34" charset="0"/>
              </a:rPr>
              <a:t>lbs</a:t>
            </a:r>
            <a:r>
              <a:rPr lang="en-US" sz="2900" cap="none" dirty="0">
                <a:latin typeface="Calibri" panose="020F0502020204030204" pitchFamily="34" charset="0"/>
                <a:cs typeface="Calibri" panose="020F0502020204030204" pitchFamily="34" charset="0"/>
              </a:rPr>
              <a:t>)/(Height in inches)</a:t>
            </a:r>
            <a:r>
              <a:rPr lang="en-US" sz="2900" cap="none" baseline="30000" dirty="0">
                <a:latin typeface="Calibri" panose="020F0502020204030204" pitchFamily="34" charset="0"/>
                <a:cs typeface="Calibri" panose="020F0502020204030204" pitchFamily="34" charset="0"/>
              </a:rPr>
              <a:t>2</a:t>
            </a:r>
            <a:r>
              <a:rPr lang="en-US" sz="2900" cap="none" dirty="0">
                <a:latin typeface="Calibri" panose="020F0502020204030204" pitchFamily="34" charset="0"/>
                <a:cs typeface="Calibri" panose="020F0502020204030204" pitchFamily="34" charset="0"/>
              </a:rPr>
              <a:t>} x 703</a:t>
            </a:r>
          </a:p>
          <a:p>
            <a:pPr lvl="2"/>
            <a:r>
              <a:rPr lang="en-US" sz="2900" cap="none" dirty="0">
                <a:latin typeface="Calibri" panose="020F0502020204030204" pitchFamily="34" charset="0"/>
                <a:cs typeface="Calibri" panose="020F0502020204030204" pitchFamily="34" charset="0"/>
              </a:rPr>
              <a:t>BMI &lt; 18.5 | underweight</a:t>
            </a:r>
          </a:p>
          <a:p>
            <a:pPr lvl="2"/>
            <a:r>
              <a:rPr lang="en-US" sz="2900" cap="none" dirty="0">
                <a:latin typeface="Calibri" panose="020F0502020204030204" pitchFamily="34" charset="0"/>
                <a:cs typeface="Calibri" panose="020F0502020204030204" pitchFamily="34" charset="0"/>
              </a:rPr>
              <a:t>18.5 &lt; BMI &lt; 25 | ideal or “normal” weight</a:t>
            </a:r>
          </a:p>
          <a:p>
            <a:pPr lvl="2"/>
            <a:r>
              <a:rPr lang="en-US" sz="2900" cap="none" dirty="0">
                <a:latin typeface="Calibri" panose="020F0502020204030204" pitchFamily="34" charset="0"/>
                <a:cs typeface="Calibri" panose="020F0502020204030204" pitchFamily="34" charset="0"/>
              </a:rPr>
              <a:t>25 &lt; BMI &lt; 30 | overweight</a:t>
            </a:r>
          </a:p>
          <a:p>
            <a:pPr lvl="2"/>
            <a:r>
              <a:rPr lang="en-US" sz="2900" cap="none" dirty="0">
                <a:latin typeface="Calibri" panose="020F0502020204030204" pitchFamily="34" charset="0"/>
                <a:cs typeface="Calibri" panose="020F0502020204030204" pitchFamily="34" charset="0"/>
              </a:rPr>
              <a:t>BMI &gt; 30 | obese </a:t>
            </a:r>
          </a:p>
          <a:p>
            <a:pPr lvl="1"/>
            <a:r>
              <a:rPr lang="en-US" sz="2900" cap="none" dirty="0">
                <a:latin typeface="Calibri" panose="020F0502020204030204" pitchFamily="34" charset="0"/>
                <a:cs typeface="Calibri" panose="020F0502020204030204" pitchFamily="34" charset="0"/>
              </a:rPr>
              <a:t>BMI will likely be higher for someone who is very muscular.</a:t>
            </a:r>
          </a:p>
          <a:p>
            <a:pPr lvl="1"/>
            <a:endParaRPr lang="en-US" cap="none" dirty="0">
              <a:latin typeface="Calibri" panose="020F0502020204030204" pitchFamily="34" charset="0"/>
              <a:cs typeface="Calibri" panose="020F0502020204030204" pitchFamily="34" charset="0"/>
            </a:endParaRPr>
          </a:p>
          <a:p>
            <a:pPr marL="0" indent="0">
              <a:buNone/>
            </a:pPr>
            <a:endParaRPr lang="en-US" dirty="0"/>
          </a:p>
        </p:txBody>
      </p:sp>
    </p:spTree>
    <p:extLst>
      <p:ext uri="{BB962C8B-B14F-4D97-AF65-F5344CB8AC3E}">
        <p14:creationId xmlns:p14="http://schemas.microsoft.com/office/powerpoint/2010/main" val="18335538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 calcmode="lin" valueType="num">
                                      <p:cBhvr additive="base">
                                        <p:cTn id="3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6" end="6"/>
                                            </p:txEl>
                                          </p:spTgt>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3">
                                            <p:txEl>
                                              <p:pRg st="7" end="7"/>
                                            </p:txEl>
                                          </p:spTgt>
                                        </p:tgtEl>
                                        <p:attrNameLst>
                                          <p:attrName>style.visibility</p:attrName>
                                        </p:attrNameLst>
                                      </p:cBhvr>
                                      <p:to>
                                        <p:strVal val="visible"/>
                                      </p:to>
                                    </p:set>
                                    <p:anim calcmode="lin" valueType="num">
                                      <p:cBhvr additive="base">
                                        <p:cTn id="3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
                                            <p:txEl>
                                              <p:pRg st="7" end="7"/>
                                            </p:txEl>
                                          </p:spTgt>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0"/>
                                  </p:stCondLst>
                                  <p:childTnLst>
                                    <p:set>
                                      <p:cBhvr>
                                        <p:cTn id="42" dur="1" fill="hold">
                                          <p:stCondLst>
                                            <p:cond delay="0"/>
                                          </p:stCondLst>
                                        </p:cTn>
                                        <p:tgtEl>
                                          <p:spTgt spid="3">
                                            <p:txEl>
                                              <p:pRg st="8" end="8"/>
                                            </p:txEl>
                                          </p:spTgt>
                                        </p:tgtEl>
                                        <p:attrNameLst>
                                          <p:attrName>style.visibility</p:attrName>
                                        </p:attrNameLst>
                                      </p:cBhvr>
                                      <p:to>
                                        <p:strVal val="visible"/>
                                      </p:to>
                                    </p:set>
                                    <p:anim calcmode="lin" valueType="num">
                                      <p:cBhvr additive="base">
                                        <p:cTn id="43"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8" end="8"/>
                                            </p:txEl>
                                          </p:spTgt>
                                        </p:tgtEl>
                                        <p:attrNameLst>
                                          <p:attrName>ppt_y</p:attrName>
                                        </p:attrNameLst>
                                      </p:cBhvr>
                                      <p:tavLst>
                                        <p:tav tm="0">
                                          <p:val>
                                            <p:strVal val="1+#ppt_h/2"/>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3">
                                            <p:txEl>
                                              <p:pRg st="9" end="9"/>
                                            </p:txEl>
                                          </p:spTgt>
                                        </p:tgtEl>
                                        <p:attrNameLst>
                                          <p:attrName>style.visibility</p:attrName>
                                        </p:attrNameLst>
                                      </p:cBhvr>
                                      <p:to>
                                        <p:strVal val="visible"/>
                                      </p:to>
                                    </p:set>
                                    <p:anim calcmode="lin" valueType="num">
                                      <p:cBhvr additive="base">
                                        <p:cTn id="47"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994736-51AF-8C4C-91BB-2A4ABD36F55B}"/>
              </a:ext>
            </a:extLst>
          </p:cNvPr>
          <p:cNvSpPr>
            <a:spLocks noGrp="1"/>
          </p:cNvSpPr>
          <p:nvPr>
            <p:ph type="title"/>
          </p:nvPr>
        </p:nvSpPr>
        <p:spPr/>
        <p:txBody>
          <a:bodyPr>
            <a:normAutofit fontScale="90000"/>
          </a:bodyPr>
          <a:lstStyle/>
          <a:p>
            <a:r>
              <a:rPr lang="en-US" sz="4400" b="1" dirty="0">
                <a:latin typeface="Calibri" panose="020F0502020204030204" pitchFamily="34" charset="0"/>
                <a:cs typeface="Calibri" panose="020F0502020204030204" pitchFamily="34" charset="0"/>
              </a:rPr>
              <a:t>Sphere 3: Civic</a:t>
            </a:r>
            <a:br>
              <a:rPr lang="en-US" dirty="0"/>
            </a:br>
            <a:endParaRPr lang="en-US" dirty="0"/>
          </a:p>
        </p:txBody>
      </p:sp>
      <p:sp>
        <p:nvSpPr>
          <p:cNvPr id="3" name="Content Placeholder 2">
            <a:extLst>
              <a:ext uri="{FF2B5EF4-FFF2-40B4-BE49-F238E27FC236}">
                <a16:creationId xmlns:a16="http://schemas.microsoft.com/office/drawing/2014/main" id="{B21F26BA-E929-4F43-AB63-600C1544AE28}"/>
              </a:ext>
            </a:extLst>
          </p:cNvPr>
          <p:cNvSpPr>
            <a:spLocks noGrp="1"/>
          </p:cNvSpPr>
          <p:nvPr>
            <p:ph sz="quarter" idx="13"/>
          </p:nvPr>
        </p:nvSpPr>
        <p:spPr>
          <a:xfrm>
            <a:off x="685801" y="1837766"/>
            <a:ext cx="10394706" cy="3536820"/>
          </a:xfrm>
        </p:spPr>
        <p:txBody>
          <a:bodyPr>
            <a:normAutofit/>
          </a:bodyPr>
          <a:lstStyle/>
          <a:p>
            <a:r>
              <a:rPr lang="en-US" sz="2400" cap="none" dirty="0">
                <a:latin typeface="Calibri" panose="020F0502020204030204" pitchFamily="34" charset="0"/>
                <a:cs typeface="Calibri" panose="020F0502020204030204" pitchFamily="34" charset="0"/>
              </a:rPr>
              <a:t>“This was the guilt of your sister Sodom: she and her daughters had pride, excess of food, and prosperous ease, but did not aid the poor and needy.”           – Ezekiel 16:49</a:t>
            </a:r>
          </a:p>
          <a:p>
            <a:r>
              <a:rPr lang="en-US" sz="2400" cap="none" dirty="0">
                <a:latin typeface="Calibri" panose="020F0502020204030204" pitchFamily="34" charset="0"/>
                <a:cs typeface="Calibri" panose="020F0502020204030204" pitchFamily="34" charset="0"/>
              </a:rPr>
              <a:t>“This was the guilt of </a:t>
            </a:r>
            <a:r>
              <a:rPr lang="en-US" sz="2400" u="sng" cap="none" dirty="0">
                <a:latin typeface="Calibri" panose="020F0502020204030204" pitchFamily="34" charset="0"/>
                <a:cs typeface="Calibri" panose="020F0502020204030204" pitchFamily="34" charset="0"/>
              </a:rPr>
              <a:t>(fill in with name of country, state, province, city, etc.)</a:t>
            </a:r>
            <a:r>
              <a:rPr lang="en-US" sz="2400" cap="none" dirty="0">
                <a:latin typeface="Calibri" panose="020F0502020204030204" pitchFamily="34" charset="0"/>
                <a:cs typeface="Calibri" panose="020F0502020204030204" pitchFamily="34" charset="0"/>
              </a:rPr>
              <a:t>: it had pride, excess of food, and prosperous ease, but did not aid the poor and needy.”</a:t>
            </a:r>
          </a:p>
          <a:p>
            <a:r>
              <a:rPr lang="en-US" sz="2400" cap="none" dirty="0">
                <a:latin typeface="Calibri" panose="020F0502020204030204" pitchFamily="34" charset="0"/>
                <a:cs typeface="Calibri" panose="020F0502020204030204" pitchFamily="34" charset="0"/>
              </a:rPr>
              <a:t>What happened to Sodom?</a:t>
            </a:r>
          </a:p>
          <a:p>
            <a:endParaRPr lang="en-US" dirty="0"/>
          </a:p>
        </p:txBody>
      </p:sp>
    </p:spTree>
    <p:extLst>
      <p:ext uri="{BB962C8B-B14F-4D97-AF65-F5344CB8AC3E}">
        <p14:creationId xmlns:p14="http://schemas.microsoft.com/office/powerpoint/2010/main" val="35252597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994736-51AF-8C4C-91BB-2A4ABD36F55B}"/>
              </a:ext>
            </a:extLst>
          </p:cNvPr>
          <p:cNvSpPr>
            <a:spLocks noGrp="1"/>
          </p:cNvSpPr>
          <p:nvPr>
            <p:ph type="title"/>
          </p:nvPr>
        </p:nvSpPr>
        <p:spPr/>
        <p:txBody>
          <a:bodyPr>
            <a:normAutofit fontScale="90000"/>
          </a:bodyPr>
          <a:lstStyle/>
          <a:p>
            <a:r>
              <a:rPr lang="en-US" sz="4400" b="1" dirty="0">
                <a:latin typeface="Calibri" panose="020F0502020204030204" pitchFamily="34" charset="0"/>
                <a:cs typeface="Calibri" panose="020F0502020204030204" pitchFamily="34" charset="0"/>
              </a:rPr>
              <a:t>Christian civic engagement</a:t>
            </a:r>
            <a:br>
              <a:rPr lang="en-US" sz="4400" b="1" dirty="0">
                <a:latin typeface="Calibri" panose="020F0502020204030204" pitchFamily="34" charset="0"/>
                <a:cs typeface="Calibri" panose="020F0502020204030204" pitchFamily="34" charset="0"/>
              </a:rPr>
            </a:br>
            <a:r>
              <a:rPr lang="en-US" sz="2200" b="1" dirty="0">
                <a:latin typeface="Calibri" panose="020F0502020204030204" pitchFamily="34" charset="0"/>
                <a:cs typeface="Calibri" panose="020F0502020204030204" pitchFamily="34" charset="0"/>
              </a:rPr>
              <a:t>by K. Alan Snyder, </a:t>
            </a:r>
            <a:r>
              <a:rPr lang="en-US" sz="2200" b="1" dirty="0" err="1">
                <a:latin typeface="Calibri" panose="020F0502020204030204" pitchFamily="34" charset="0"/>
                <a:cs typeface="Calibri" panose="020F0502020204030204" pitchFamily="34" charset="0"/>
              </a:rPr>
              <a:t>ph.d.</a:t>
            </a:r>
            <a:br>
              <a:rPr lang="en-US" dirty="0"/>
            </a:br>
            <a:endParaRPr lang="en-US" dirty="0"/>
          </a:p>
        </p:txBody>
      </p:sp>
      <p:sp>
        <p:nvSpPr>
          <p:cNvPr id="3" name="Content Placeholder 2">
            <a:extLst>
              <a:ext uri="{FF2B5EF4-FFF2-40B4-BE49-F238E27FC236}">
                <a16:creationId xmlns:a16="http://schemas.microsoft.com/office/drawing/2014/main" id="{B21F26BA-E929-4F43-AB63-600C1544AE28}"/>
              </a:ext>
            </a:extLst>
          </p:cNvPr>
          <p:cNvSpPr>
            <a:spLocks noGrp="1"/>
          </p:cNvSpPr>
          <p:nvPr>
            <p:ph sz="quarter" idx="13"/>
          </p:nvPr>
        </p:nvSpPr>
        <p:spPr>
          <a:xfrm>
            <a:off x="685801" y="1837766"/>
            <a:ext cx="10394706" cy="4124998"/>
          </a:xfrm>
        </p:spPr>
        <p:txBody>
          <a:bodyPr>
            <a:normAutofit fontScale="92500"/>
          </a:bodyPr>
          <a:lstStyle/>
          <a:p>
            <a:r>
              <a:rPr lang="en-US" sz="2400" cap="none" dirty="0">
                <a:latin typeface="Calibri" panose="020F0502020204030204" pitchFamily="34" charset="0"/>
                <a:cs typeface="Calibri" panose="020F0502020204030204" pitchFamily="34" charset="0"/>
              </a:rPr>
              <a:t>If the Bible is the actual expression of the thoughts and commandments of God, and God gave mankind stewardship over </a:t>
            </a:r>
            <a:r>
              <a:rPr lang="en-US" sz="2400" u="sng" cap="none" dirty="0">
                <a:latin typeface="Calibri" panose="020F0502020204030204" pitchFamily="34" charset="0"/>
                <a:cs typeface="Calibri" panose="020F0502020204030204" pitchFamily="34" charset="0"/>
              </a:rPr>
              <a:t>everything</a:t>
            </a:r>
            <a:r>
              <a:rPr lang="en-US" sz="2400" cap="none" dirty="0">
                <a:latin typeface="Calibri" panose="020F0502020204030204" pitchFamily="34" charset="0"/>
                <a:cs typeface="Calibri" panose="020F0502020204030204" pitchFamily="34" charset="0"/>
              </a:rPr>
              <a:t>, then shouldn’t the Bible apply to every part of our lives.</a:t>
            </a:r>
          </a:p>
          <a:p>
            <a:r>
              <a:rPr lang="en-US" sz="2400" cap="none" dirty="0">
                <a:latin typeface="Calibri" panose="020F0502020204030204" pitchFamily="34" charset="0"/>
                <a:cs typeface="Calibri" panose="020F0502020204030204" pitchFamily="34" charset="0"/>
              </a:rPr>
              <a:t>Yet, Christians are reluctant to consider the Bible as a guide to civics for various reasons. </a:t>
            </a:r>
          </a:p>
          <a:p>
            <a:r>
              <a:rPr lang="en-US" sz="2400" cap="none" dirty="0">
                <a:latin typeface="Calibri" panose="020F0502020204030204" pitchFamily="34" charset="0"/>
                <a:cs typeface="Calibri" panose="020F0502020204030204" pitchFamily="34" charset="0"/>
              </a:rPr>
              <a:t>In essence a barrier is sometimes erected between (</a:t>
            </a:r>
            <a:r>
              <a:rPr lang="en-US" sz="2400" cap="none" dirty="0" err="1">
                <a:latin typeface="Calibri" panose="020F0502020204030204" pitchFamily="34" charset="0"/>
                <a:cs typeface="Calibri" panose="020F0502020204030204" pitchFamily="34" charset="0"/>
              </a:rPr>
              <a:t>i</a:t>
            </a:r>
            <a:r>
              <a:rPr lang="en-US" sz="2400" cap="none" dirty="0">
                <a:latin typeface="Calibri" panose="020F0502020204030204" pitchFamily="34" charset="0"/>
                <a:cs typeface="Calibri" panose="020F0502020204030204" pitchFamily="34" charset="0"/>
              </a:rPr>
              <a:t>) faith and the Word of God and (ii) political thought, as if to say people know better than God what’s best in government. We aren’t looking to establish “our way of things” but we do want to see justice and believe good civics based on the Bible are the best way to achieve it. </a:t>
            </a:r>
          </a:p>
          <a:p>
            <a:endParaRPr lang="en-US" dirty="0"/>
          </a:p>
        </p:txBody>
      </p:sp>
    </p:spTree>
    <p:extLst>
      <p:ext uri="{BB962C8B-B14F-4D97-AF65-F5344CB8AC3E}">
        <p14:creationId xmlns:p14="http://schemas.microsoft.com/office/powerpoint/2010/main" val="18247743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CF2315-E4D0-CB41-9E83-149B691A2EAC}"/>
              </a:ext>
            </a:extLst>
          </p:cNvPr>
          <p:cNvSpPr>
            <a:spLocks noGrp="1"/>
          </p:cNvSpPr>
          <p:nvPr>
            <p:ph type="title"/>
          </p:nvPr>
        </p:nvSpPr>
        <p:spPr/>
        <p:txBody>
          <a:bodyPr>
            <a:normAutofit fontScale="90000"/>
          </a:bodyPr>
          <a:lstStyle/>
          <a:p>
            <a:r>
              <a:rPr lang="en-US" sz="4000" b="1" dirty="0">
                <a:latin typeface="Calibri" panose="020F0502020204030204" pitchFamily="34" charset="0"/>
                <a:cs typeface="Calibri" panose="020F0502020204030204" pitchFamily="34" charset="0"/>
              </a:rPr>
              <a:t>Sphere 4: Finance</a:t>
            </a:r>
            <a:br>
              <a:rPr lang="en-US" sz="4000" b="1" dirty="0">
                <a:latin typeface="Calibri" panose="020F0502020204030204" pitchFamily="34" charset="0"/>
                <a:cs typeface="Calibri" panose="020F0502020204030204" pitchFamily="34" charset="0"/>
              </a:rPr>
            </a:br>
            <a:r>
              <a:rPr lang="en-US" sz="2000" b="1" dirty="0">
                <a:latin typeface="Calibri" panose="020F0502020204030204" pitchFamily="34" charset="0"/>
                <a:cs typeface="Calibri" panose="020F0502020204030204" pitchFamily="34" charset="0"/>
              </a:rPr>
              <a:t> </a:t>
            </a:r>
            <a:br>
              <a:rPr lang="en-US" sz="4000" b="1" dirty="0">
                <a:latin typeface="Calibri" panose="020F0502020204030204" pitchFamily="34" charset="0"/>
                <a:cs typeface="Calibri" panose="020F0502020204030204" pitchFamily="34" charset="0"/>
              </a:rPr>
            </a:br>
            <a:r>
              <a:rPr lang="en-US" sz="2000" b="1" dirty="0">
                <a:latin typeface="Calibri" panose="020F0502020204030204" pitchFamily="34" charset="0"/>
                <a:cs typeface="Calibri" panose="020F0502020204030204" pitchFamily="34" charset="0"/>
              </a:rPr>
              <a:t>Divine design and vocational calling</a:t>
            </a:r>
            <a:br>
              <a:rPr lang="en-US" sz="4000" b="1" dirty="0">
                <a:latin typeface="Calibri" panose="020F0502020204030204" pitchFamily="34" charset="0"/>
                <a:cs typeface="Calibri" panose="020F0502020204030204" pitchFamily="34" charset="0"/>
              </a:rPr>
            </a:br>
            <a:endParaRPr lang="en-US" sz="4000" b="1" dirty="0">
              <a:latin typeface="Calibri" panose="020F0502020204030204" pitchFamily="34" charset="0"/>
              <a:cs typeface="Calibri" panose="020F0502020204030204" pitchFamily="34" charset="0"/>
            </a:endParaRPr>
          </a:p>
        </p:txBody>
      </p:sp>
      <p:sp>
        <p:nvSpPr>
          <p:cNvPr id="5" name="Content Placeholder 4">
            <a:extLst>
              <a:ext uri="{FF2B5EF4-FFF2-40B4-BE49-F238E27FC236}">
                <a16:creationId xmlns:a16="http://schemas.microsoft.com/office/drawing/2014/main" id="{C7701383-FF95-BF41-A893-405A3A21112E}"/>
              </a:ext>
            </a:extLst>
          </p:cNvPr>
          <p:cNvSpPr>
            <a:spLocks noGrp="1"/>
          </p:cNvSpPr>
          <p:nvPr>
            <p:ph sz="quarter" idx="13"/>
          </p:nvPr>
        </p:nvSpPr>
        <p:spPr>
          <a:xfrm>
            <a:off x="685801" y="1628214"/>
            <a:ext cx="10394706" cy="4291573"/>
          </a:xfrm>
        </p:spPr>
        <p:txBody>
          <a:bodyPr>
            <a:normAutofit fontScale="77500" lnSpcReduction="20000"/>
          </a:bodyPr>
          <a:lstStyle/>
          <a:p>
            <a:pPr marL="285750" indent="-285750"/>
            <a:r>
              <a:rPr lang="en-US" sz="2300" u="sng" cap="none" dirty="0">
                <a:latin typeface="Calibri" panose="020F0502020204030204" pitchFamily="34" charset="0"/>
                <a:cs typeface="Calibri" panose="020F0502020204030204" pitchFamily="34" charset="0"/>
              </a:rPr>
              <a:t>Calling</a:t>
            </a:r>
            <a:r>
              <a:rPr lang="en-US" sz="2300" cap="none" dirty="0">
                <a:latin typeface="Calibri" panose="020F0502020204030204" pitchFamily="34" charset="0"/>
                <a:cs typeface="Calibri" panose="020F0502020204030204" pitchFamily="34" charset="0"/>
              </a:rPr>
              <a:t> or </a:t>
            </a:r>
            <a:r>
              <a:rPr lang="en-US" sz="2300" u="sng" cap="none" dirty="0">
                <a:latin typeface="Calibri" panose="020F0502020204030204" pitchFamily="34" charset="0"/>
                <a:cs typeface="Calibri" panose="020F0502020204030204" pitchFamily="34" charset="0"/>
              </a:rPr>
              <a:t>vocation</a:t>
            </a:r>
            <a:r>
              <a:rPr lang="en-US" sz="2300" cap="none" dirty="0">
                <a:latin typeface="Calibri" panose="020F0502020204030204" pitchFamily="34" charset="0"/>
                <a:cs typeface="Calibri" panose="020F0502020204030204" pitchFamily="34" charset="0"/>
              </a:rPr>
              <a:t>: the perception or wise discernment of a particular, God-sanctioned purpose</a:t>
            </a:r>
          </a:p>
          <a:p>
            <a:pPr marL="285750" indent="-285750"/>
            <a:r>
              <a:rPr lang="en-US" sz="2300" cap="none" dirty="0">
                <a:latin typeface="Calibri" panose="020F0502020204030204" pitchFamily="34" charset="0"/>
                <a:cs typeface="Calibri" panose="020F0502020204030204" pitchFamily="34" charset="0"/>
              </a:rPr>
              <a:t>Discerning calling </a:t>
            </a:r>
            <a:r>
              <a:rPr lang="en-US" sz="2300" cap="none">
                <a:latin typeface="Calibri" panose="020F0502020204030204" pitchFamily="34" charset="0"/>
                <a:cs typeface="Calibri" panose="020F0502020204030204" pitchFamily="34" charset="0"/>
              </a:rPr>
              <a:t>is both an </a:t>
            </a:r>
            <a:r>
              <a:rPr lang="en-US" sz="2300" cap="none" dirty="0">
                <a:latin typeface="Calibri" panose="020F0502020204030204" pitchFamily="34" charset="0"/>
                <a:cs typeface="Calibri" panose="020F0502020204030204" pitchFamily="34" charset="0"/>
              </a:rPr>
              <a:t>early step in a life of stewardship </a:t>
            </a:r>
            <a:r>
              <a:rPr lang="en-US" sz="2300" cap="none">
                <a:latin typeface="Calibri" panose="020F0502020204030204" pitchFamily="34" charset="0"/>
                <a:cs typeface="Calibri" panose="020F0502020204030204" pitchFamily="34" charset="0"/>
              </a:rPr>
              <a:t>and “</a:t>
            </a:r>
            <a:r>
              <a:rPr lang="en-US" sz="2300" cap="none" dirty="0">
                <a:latin typeface="Calibri" panose="020F0502020204030204" pitchFamily="34" charset="0"/>
                <a:cs typeface="Calibri" panose="020F0502020204030204" pitchFamily="34" charset="0"/>
              </a:rPr>
              <a:t>a lifelong affair”</a:t>
            </a:r>
          </a:p>
          <a:p>
            <a:pPr marL="285750" indent="-285750"/>
            <a:r>
              <a:rPr lang="en-US" sz="2300" cap="none" dirty="0">
                <a:latin typeface="Calibri" panose="020F0502020204030204" pitchFamily="34" charset="0"/>
                <a:cs typeface="Calibri" panose="020F0502020204030204" pitchFamily="34" charset="0"/>
              </a:rPr>
              <a:t>The invitation to stewardship material resources, including our finances, is specific to your divine design and “emerges as you prayerfully consider the life you are called to lead”</a:t>
            </a:r>
          </a:p>
          <a:p>
            <a:pPr marL="285750" indent="-285750"/>
            <a:r>
              <a:rPr lang="en-US" sz="2300" cap="none" dirty="0">
                <a:latin typeface="Calibri" panose="020F0502020204030204" pitchFamily="34" charset="0"/>
                <a:cs typeface="Calibri" panose="020F0502020204030204" pitchFamily="34" charset="0"/>
              </a:rPr>
              <a:t>There are several biblical examples of people called to a life of stewardship “beginning with a calling”</a:t>
            </a:r>
          </a:p>
          <a:p>
            <a:pPr marL="742950" lvl="1" indent="-285750"/>
            <a:r>
              <a:rPr lang="en-US" sz="2300" cap="none" dirty="0">
                <a:latin typeface="Calibri" panose="020F0502020204030204" pitchFamily="34" charset="0"/>
                <a:cs typeface="Calibri" panose="020F0502020204030204" pitchFamily="34" charset="0"/>
              </a:rPr>
              <a:t>Genesis 1 &amp; 2</a:t>
            </a:r>
          </a:p>
          <a:p>
            <a:pPr marL="742950" lvl="1" indent="-285750"/>
            <a:r>
              <a:rPr lang="en-US" sz="2300" cap="none" dirty="0">
                <a:latin typeface="Calibri" panose="020F0502020204030204" pitchFamily="34" charset="0"/>
                <a:cs typeface="Calibri" panose="020F0502020204030204" pitchFamily="34" charset="0"/>
              </a:rPr>
              <a:t>Genesis 17:1-6 - when Abram was ninety-nine years old, the </a:t>
            </a:r>
            <a:r>
              <a:rPr lang="en-US" sz="2300" cap="small" dirty="0">
                <a:latin typeface="Calibri" panose="020F0502020204030204" pitchFamily="34" charset="0"/>
                <a:cs typeface="Calibri" panose="020F0502020204030204" pitchFamily="34" charset="0"/>
              </a:rPr>
              <a:t>lord</a:t>
            </a:r>
            <a:r>
              <a:rPr lang="en-US" sz="2300" cap="none" dirty="0">
                <a:latin typeface="Calibri" panose="020F0502020204030204" pitchFamily="34" charset="0"/>
                <a:cs typeface="Calibri" panose="020F0502020204030204" pitchFamily="34" charset="0"/>
              </a:rPr>
              <a:t> appeared to him and said, “I am God Almighty; </a:t>
            </a:r>
            <a:r>
              <a:rPr lang="en-US" sz="2300" u="sng" cap="none" dirty="0">
                <a:latin typeface="Calibri" panose="020F0502020204030204" pitchFamily="34" charset="0"/>
                <a:cs typeface="Calibri" panose="020F0502020204030204" pitchFamily="34" charset="0"/>
              </a:rPr>
              <a:t>walk before me faithfully and be blameless</a:t>
            </a:r>
            <a:r>
              <a:rPr lang="en-US" sz="2300" cap="none" dirty="0">
                <a:latin typeface="Calibri" panose="020F0502020204030204" pitchFamily="34" charset="0"/>
                <a:cs typeface="Calibri" panose="020F0502020204030204" pitchFamily="34" charset="0"/>
              </a:rPr>
              <a:t>. </a:t>
            </a:r>
            <a:r>
              <a:rPr lang="en-US" sz="2300" cap="none" baseline="30000" dirty="0">
                <a:latin typeface="Calibri" panose="020F0502020204030204" pitchFamily="34" charset="0"/>
                <a:cs typeface="Calibri" panose="020F0502020204030204" pitchFamily="34" charset="0"/>
              </a:rPr>
              <a:t>2 </a:t>
            </a:r>
            <a:r>
              <a:rPr lang="en-US" sz="2300" cap="none" dirty="0">
                <a:latin typeface="Calibri" panose="020F0502020204030204" pitchFamily="34" charset="0"/>
                <a:cs typeface="Calibri" panose="020F0502020204030204" pitchFamily="34" charset="0"/>
              </a:rPr>
              <a:t>then I will make my covenant between me and you and will greatly increase your numbers.” </a:t>
            </a:r>
            <a:r>
              <a:rPr lang="en-US" sz="2300" cap="none" baseline="30000" dirty="0">
                <a:latin typeface="Calibri" panose="020F0502020204030204" pitchFamily="34" charset="0"/>
                <a:cs typeface="Calibri" panose="020F0502020204030204" pitchFamily="34" charset="0"/>
              </a:rPr>
              <a:t>3 </a:t>
            </a:r>
            <a:r>
              <a:rPr lang="en-US" sz="2300" cap="none" dirty="0">
                <a:latin typeface="Calibri" panose="020F0502020204030204" pitchFamily="34" charset="0"/>
                <a:cs typeface="Calibri" panose="020F0502020204030204" pitchFamily="34" charset="0"/>
              </a:rPr>
              <a:t>Abram fell facedown, and God said to him, </a:t>
            </a:r>
            <a:r>
              <a:rPr lang="en-US" sz="2300" cap="none" baseline="30000" dirty="0">
                <a:latin typeface="Calibri" panose="020F0502020204030204" pitchFamily="34" charset="0"/>
                <a:cs typeface="Calibri" panose="020F0502020204030204" pitchFamily="34" charset="0"/>
              </a:rPr>
              <a:t>4 </a:t>
            </a:r>
            <a:r>
              <a:rPr lang="en-US" sz="2300" cap="none" dirty="0">
                <a:latin typeface="Calibri" panose="020F0502020204030204" pitchFamily="34" charset="0"/>
                <a:cs typeface="Calibri" panose="020F0502020204030204" pitchFamily="34" charset="0"/>
              </a:rPr>
              <a:t>“as for me, this is my covenant with you: you will be the father of many nations. </a:t>
            </a:r>
            <a:r>
              <a:rPr lang="en-US" sz="2300" cap="none" baseline="30000" dirty="0">
                <a:latin typeface="Calibri" panose="020F0502020204030204" pitchFamily="34" charset="0"/>
                <a:cs typeface="Calibri" panose="020F0502020204030204" pitchFamily="34" charset="0"/>
              </a:rPr>
              <a:t>5 </a:t>
            </a:r>
            <a:r>
              <a:rPr lang="en-US" sz="2300" cap="none" dirty="0">
                <a:latin typeface="Calibri" panose="020F0502020204030204" pitchFamily="34" charset="0"/>
                <a:cs typeface="Calibri" panose="020F0502020204030204" pitchFamily="34" charset="0"/>
              </a:rPr>
              <a:t>no longer will you be called Abram; your name will be Abraham, for I have made you a father of many nations. </a:t>
            </a:r>
            <a:r>
              <a:rPr lang="en-US" sz="2300" cap="none" baseline="30000" dirty="0">
                <a:latin typeface="Calibri" panose="020F0502020204030204" pitchFamily="34" charset="0"/>
                <a:cs typeface="Calibri" panose="020F0502020204030204" pitchFamily="34" charset="0"/>
              </a:rPr>
              <a:t>6 </a:t>
            </a:r>
            <a:r>
              <a:rPr lang="en-US" sz="2300" cap="none" dirty="0">
                <a:latin typeface="Calibri" panose="020F0502020204030204" pitchFamily="34" charset="0"/>
                <a:cs typeface="Calibri" panose="020F0502020204030204" pitchFamily="34" charset="0"/>
              </a:rPr>
              <a:t>I will make you very fruitful; I will make nations of you, and kings will come from you.</a:t>
            </a:r>
          </a:p>
          <a:p>
            <a:pPr marL="742950" lvl="1" indent="-285750"/>
            <a:endParaRPr lang="en-US" cap="none" dirty="0">
              <a:latin typeface="Calibri" panose="020F0502020204030204" pitchFamily="34" charset="0"/>
              <a:cs typeface="Calibri" panose="020F0502020204030204" pitchFamily="34" charset="0"/>
            </a:endParaRPr>
          </a:p>
          <a:p>
            <a:endParaRPr lang="en-US" dirty="0"/>
          </a:p>
        </p:txBody>
      </p:sp>
    </p:spTree>
    <p:extLst>
      <p:ext uri="{BB962C8B-B14F-4D97-AF65-F5344CB8AC3E}">
        <p14:creationId xmlns:p14="http://schemas.microsoft.com/office/powerpoint/2010/main" val="23590555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 calcmode="lin" valueType="num">
                                      <p:cBhvr additive="base">
                                        <p:cTn id="13"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5">
                                            <p:txEl>
                                              <p:pRg st="2" end="2"/>
                                            </p:txEl>
                                          </p:spTgt>
                                        </p:tgtEl>
                                        <p:attrNameLst>
                                          <p:attrName>style.visibility</p:attrName>
                                        </p:attrNameLst>
                                      </p:cBhvr>
                                      <p:to>
                                        <p:strVal val="visible"/>
                                      </p:to>
                                    </p:set>
                                    <p:anim calcmode="lin" valueType="num">
                                      <p:cBhvr additive="base">
                                        <p:cTn id="1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5">
                                            <p:txEl>
                                              <p:pRg st="3" end="3"/>
                                            </p:txEl>
                                          </p:spTgt>
                                        </p:tgtEl>
                                        <p:attrNameLst>
                                          <p:attrName>style.visibility</p:attrName>
                                        </p:attrNameLst>
                                      </p:cBhvr>
                                      <p:to>
                                        <p:strVal val="visible"/>
                                      </p:to>
                                    </p:set>
                                    <p:anim calcmode="lin" valueType="num">
                                      <p:cBhvr additive="base">
                                        <p:cTn id="25"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3" end="3"/>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5">
                                            <p:txEl>
                                              <p:pRg st="4" end="4"/>
                                            </p:txEl>
                                          </p:spTgt>
                                        </p:tgtEl>
                                        <p:attrNameLst>
                                          <p:attrName>style.visibility</p:attrName>
                                        </p:attrNameLst>
                                      </p:cBhvr>
                                      <p:to>
                                        <p:strVal val="visible"/>
                                      </p:to>
                                    </p:set>
                                    <p:anim calcmode="lin" valueType="num">
                                      <p:cBhvr additive="base">
                                        <p:cTn id="29"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4" end="4"/>
                                            </p:txEl>
                                          </p:spTgt>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5">
                                            <p:txEl>
                                              <p:pRg st="5" end="5"/>
                                            </p:txEl>
                                          </p:spTgt>
                                        </p:tgtEl>
                                        <p:attrNameLst>
                                          <p:attrName>style.visibility</p:attrName>
                                        </p:attrNameLst>
                                      </p:cBhvr>
                                      <p:to>
                                        <p:strVal val="visible"/>
                                      </p:to>
                                    </p:set>
                                    <p:anim calcmode="lin" valueType="num">
                                      <p:cBhvr additive="base">
                                        <p:cTn id="33"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5">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CF2315-E4D0-CB41-9E83-149B691A2EAC}"/>
              </a:ext>
            </a:extLst>
          </p:cNvPr>
          <p:cNvSpPr>
            <a:spLocks noGrp="1"/>
          </p:cNvSpPr>
          <p:nvPr>
            <p:ph type="title"/>
          </p:nvPr>
        </p:nvSpPr>
        <p:spPr>
          <a:xfrm>
            <a:off x="685801" y="856281"/>
            <a:ext cx="10396882" cy="1151965"/>
          </a:xfrm>
        </p:spPr>
        <p:txBody>
          <a:bodyPr>
            <a:normAutofit fontScale="90000"/>
          </a:bodyPr>
          <a:lstStyle/>
          <a:p>
            <a:r>
              <a:rPr lang="en-US" sz="4000" b="1" dirty="0">
                <a:latin typeface="Calibri" panose="020F0502020204030204" pitchFamily="34" charset="0"/>
                <a:cs typeface="Calibri" panose="020F0502020204030204" pitchFamily="34" charset="0"/>
              </a:rPr>
              <a:t>Individual factors that affect financial thinking</a:t>
            </a:r>
            <a:br>
              <a:rPr lang="en-US" sz="4000" b="1" dirty="0">
                <a:latin typeface="Calibri" panose="020F0502020204030204" pitchFamily="34" charset="0"/>
                <a:cs typeface="Calibri" panose="020F0502020204030204" pitchFamily="34" charset="0"/>
              </a:rPr>
            </a:br>
            <a:br>
              <a:rPr lang="en-US" sz="4000" b="1" dirty="0">
                <a:latin typeface="Calibri" panose="020F0502020204030204" pitchFamily="34" charset="0"/>
                <a:cs typeface="Calibri" panose="020F0502020204030204" pitchFamily="34" charset="0"/>
              </a:rPr>
            </a:br>
            <a:endParaRPr lang="en-US" sz="4000" b="1" dirty="0">
              <a:latin typeface="Calibri" panose="020F0502020204030204" pitchFamily="34" charset="0"/>
              <a:cs typeface="Calibri" panose="020F0502020204030204" pitchFamily="34" charset="0"/>
            </a:endParaRPr>
          </a:p>
        </p:txBody>
      </p:sp>
      <p:sp>
        <p:nvSpPr>
          <p:cNvPr id="5" name="Content Placeholder 4">
            <a:extLst>
              <a:ext uri="{FF2B5EF4-FFF2-40B4-BE49-F238E27FC236}">
                <a16:creationId xmlns:a16="http://schemas.microsoft.com/office/drawing/2014/main" id="{C7701383-FF95-BF41-A893-405A3A21112E}"/>
              </a:ext>
            </a:extLst>
          </p:cNvPr>
          <p:cNvSpPr>
            <a:spLocks noGrp="1"/>
          </p:cNvSpPr>
          <p:nvPr>
            <p:ph sz="quarter" idx="13"/>
          </p:nvPr>
        </p:nvSpPr>
        <p:spPr>
          <a:xfrm>
            <a:off x="685801" y="1616766"/>
            <a:ext cx="10394706" cy="3757820"/>
          </a:xfrm>
        </p:spPr>
        <p:txBody>
          <a:bodyPr>
            <a:normAutofit fontScale="92500" lnSpcReduction="20000"/>
          </a:bodyPr>
          <a:lstStyle/>
          <a:p>
            <a:pPr marL="285750" indent="-285750"/>
            <a:r>
              <a:rPr lang="en-US" cap="none" dirty="0">
                <a:latin typeface="Calibri" panose="020F0502020204030204" pitchFamily="34" charset="0"/>
                <a:cs typeface="Calibri" panose="020F0502020204030204" pitchFamily="34" charset="0"/>
              </a:rPr>
              <a:t>Personal circumstances that affect financial thinking include:</a:t>
            </a:r>
          </a:p>
          <a:p>
            <a:pPr marL="742950" lvl="1" indent="-285750"/>
            <a:r>
              <a:rPr lang="en-US" cap="none" dirty="0">
                <a:latin typeface="Calibri" panose="020F0502020204030204" pitchFamily="34" charset="0"/>
                <a:cs typeface="Calibri" panose="020F0502020204030204" pitchFamily="34" charset="0"/>
              </a:rPr>
              <a:t>Family Structure</a:t>
            </a:r>
          </a:p>
          <a:p>
            <a:pPr marL="742950" lvl="1" indent="-285750"/>
            <a:r>
              <a:rPr lang="en-US" cap="none" dirty="0">
                <a:latin typeface="Calibri" panose="020F0502020204030204" pitchFamily="34" charset="0"/>
                <a:cs typeface="Calibri" panose="020F0502020204030204" pitchFamily="34" charset="0"/>
              </a:rPr>
              <a:t>Health</a:t>
            </a:r>
          </a:p>
          <a:p>
            <a:pPr marL="742950" lvl="1" indent="-285750"/>
            <a:r>
              <a:rPr lang="en-US" cap="none" dirty="0">
                <a:latin typeface="Calibri" panose="020F0502020204030204" pitchFamily="34" charset="0"/>
                <a:cs typeface="Calibri" panose="020F0502020204030204" pitchFamily="34" charset="0"/>
              </a:rPr>
              <a:t>Career Choice</a:t>
            </a:r>
          </a:p>
          <a:p>
            <a:pPr marL="742950" lvl="1" indent="-285750"/>
            <a:r>
              <a:rPr lang="en-US" cap="none" dirty="0">
                <a:latin typeface="Calibri" panose="020F0502020204030204" pitchFamily="34" charset="0"/>
                <a:cs typeface="Calibri" panose="020F0502020204030204" pitchFamily="34" charset="0"/>
              </a:rPr>
              <a:t>Age</a:t>
            </a:r>
          </a:p>
          <a:p>
            <a:pPr marL="285750" indent="-285750"/>
            <a:r>
              <a:rPr lang="en-US" cap="none" dirty="0">
                <a:latin typeface="Calibri" panose="020F0502020204030204" pitchFamily="34" charset="0"/>
                <a:cs typeface="Calibri" panose="020F0502020204030204" pitchFamily="34" charset="0"/>
              </a:rPr>
              <a:t>Family structure and health affect income needs and risk tolerance.</a:t>
            </a:r>
          </a:p>
          <a:p>
            <a:pPr marL="285750" indent="-285750"/>
            <a:r>
              <a:rPr lang="en-US" cap="none" dirty="0">
                <a:latin typeface="Calibri" panose="020F0502020204030204" pitchFamily="34" charset="0"/>
                <a:cs typeface="Calibri" panose="020F0502020204030204" pitchFamily="34" charset="0"/>
              </a:rPr>
              <a:t>Career choice affects income and wealth or asset accumulation.</a:t>
            </a:r>
          </a:p>
          <a:p>
            <a:r>
              <a:rPr lang="en-US" cap="none" dirty="0">
                <a:latin typeface="Calibri" panose="020F0502020204030204" pitchFamily="34" charset="0"/>
                <a:cs typeface="Calibri" panose="020F0502020204030204" pitchFamily="34" charset="0"/>
              </a:rPr>
              <a:t>Age and stage of life affect sources of income, asset accumulation, spending needs, and risk tolerance.</a:t>
            </a:r>
          </a:p>
          <a:p>
            <a:r>
              <a:rPr lang="en-US" cap="none" dirty="0">
                <a:latin typeface="Calibri" panose="020F0502020204030204" pitchFamily="34" charset="0"/>
                <a:cs typeface="Calibri" panose="020F0502020204030204" pitchFamily="34" charset="0"/>
              </a:rPr>
              <a:t>Sound personal financial planning is based on a thorough understanding of your personal circumstances and goals.</a:t>
            </a:r>
            <a:endParaRPr lang="en-US" dirty="0"/>
          </a:p>
        </p:txBody>
      </p:sp>
    </p:spTree>
    <p:extLst>
      <p:ext uri="{BB962C8B-B14F-4D97-AF65-F5344CB8AC3E}">
        <p14:creationId xmlns:p14="http://schemas.microsoft.com/office/powerpoint/2010/main" val="23186208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anim calcmode="lin" valueType="num">
                                      <p:cBhvr additive="base">
                                        <p:cTn id="11"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anim calcmode="lin" valueType="num">
                                      <p:cBhvr additive="base">
                                        <p:cTn id="15"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5">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anim calcmode="lin" valueType="num">
                                      <p:cBhvr additive="base">
                                        <p:cTn id="19"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anim calcmode="lin" valueType="num">
                                      <p:cBhvr additive="base">
                                        <p:cTn id="23"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5">
                                            <p:txEl>
                                              <p:pRg st="5" end="5"/>
                                            </p:txEl>
                                          </p:spTgt>
                                        </p:tgtEl>
                                        <p:attrNameLst>
                                          <p:attrName>style.visibility</p:attrName>
                                        </p:attrNameLst>
                                      </p:cBhvr>
                                      <p:to>
                                        <p:strVal val="visible"/>
                                      </p:to>
                                    </p:set>
                                    <p:anim calcmode="lin" valueType="num">
                                      <p:cBhvr additive="base">
                                        <p:cTn id="29"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5">
                                            <p:txEl>
                                              <p:pRg st="6" end="6"/>
                                            </p:txEl>
                                          </p:spTgt>
                                        </p:tgtEl>
                                        <p:attrNameLst>
                                          <p:attrName>style.visibility</p:attrName>
                                        </p:attrNameLst>
                                      </p:cBhvr>
                                      <p:to>
                                        <p:strVal val="visible"/>
                                      </p:to>
                                    </p:set>
                                    <p:anim calcmode="lin" valueType="num">
                                      <p:cBhvr additive="base">
                                        <p:cTn id="35" dur="500" fill="hold"/>
                                        <p:tgtEl>
                                          <p:spTgt spid="5">
                                            <p:txEl>
                                              <p:pRg st="6" end="6"/>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5">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nodeType="clickEffect">
                                  <p:stCondLst>
                                    <p:cond delay="0"/>
                                  </p:stCondLst>
                                  <p:childTnLst>
                                    <p:set>
                                      <p:cBhvr>
                                        <p:cTn id="40" dur="1" fill="hold">
                                          <p:stCondLst>
                                            <p:cond delay="0"/>
                                          </p:stCondLst>
                                        </p:cTn>
                                        <p:tgtEl>
                                          <p:spTgt spid="5">
                                            <p:txEl>
                                              <p:pRg st="7" end="7"/>
                                            </p:txEl>
                                          </p:spTgt>
                                        </p:tgtEl>
                                        <p:attrNameLst>
                                          <p:attrName>style.visibility</p:attrName>
                                        </p:attrNameLst>
                                      </p:cBhvr>
                                      <p:to>
                                        <p:strVal val="visible"/>
                                      </p:to>
                                    </p:set>
                                    <p:anim calcmode="lin" valueType="num">
                                      <p:cBhvr additive="base">
                                        <p:cTn id="41" dur="500" fill="hold"/>
                                        <p:tgtEl>
                                          <p:spTgt spid="5">
                                            <p:txEl>
                                              <p:pRg st="7" end="7"/>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5">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nodeType="clickEffect">
                                  <p:stCondLst>
                                    <p:cond delay="0"/>
                                  </p:stCondLst>
                                  <p:childTnLst>
                                    <p:set>
                                      <p:cBhvr>
                                        <p:cTn id="46" dur="1" fill="hold">
                                          <p:stCondLst>
                                            <p:cond delay="0"/>
                                          </p:stCondLst>
                                        </p:cTn>
                                        <p:tgtEl>
                                          <p:spTgt spid="5">
                                            <p:txEl>
                                              <p:pRg st="8" end="8"/>
                                            </p:txEl>
                                          </p:spTgt>
                                        </p:tgtEl>
                                        <p:attrNameLst>
                                          <p:attrName>style.visibility</p:attrName>
                                        </p:attrNameLst>
                                      </p:cBhvr>
                                      <p:to>
                                        <p:strVal val="visible"/>
                                      </p:to>
                                    </p:set>
                                    <p:anim calcmode="lin" valueType="num">
                                      <p:cBhvr additive="base">
                                        <p:cTn id="47" dur="500" fill="hold"/>
                                        <p:tgtEl>
                                          <p:spTgt spid="5">
                                            <p:txEl>
                                              <p:pRg st="8" end="8"/>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5">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CF2315-E4D0-CB41-9E83-149B691A2EAC}"/>
              </a:ext>
            </a:extLst>
          </p:cNvPr>
          <p:cNvSpPr>
            <a:spLocks noGrp="1"/>
          </p:cNvSpPr>
          <p:nvPr>
            <p:ph type="title"/>
          </p:nvPr>
        </p:nvSpPr>
        <p:spPr/>
        <p:txBody>
          <a:bodyPr>
            <a:normAutofit fontScale="90000"/>
          </a:bodyPr>
          <a:lstStyle/>
          <a:p>
            <a:r>
              <a:rPr lang="en-US" sz="4000" b="1" dirty="0">
                <a:latin typeface="Calibri" panose="020F0502020204030204" pitchFamily="34" charset="0"/>
                <a:cs typeface="Calibri" panose="020F0502020204030204" pitchFamily="34" charset="0"/>
              </a:rPr>
              <a:t>Systematic &amp; Economic Factors that impact financial thinking</a:t>
            </a:r>
            <a:br>
              <a:rPr lang="en-US" sz="4000" b="1" dirty="0">
                <a:latin typeface="Calibri" panose="020F0502020204030204" pitchFamily="34" charset="0"/>
                <a:cs typeface="Calibri" panose="020F0502020204030204" pitchFamily="34" charset="0"/>
              </a:rPr>
            </a:br>
            <a:endParaRPr lang="en-US" sz="4000" b="1" dirty="0">
              <a:latin typeface="Calibri" panose="020F0502020204030204" pitchFamily="34" charset="0"/>
              <a:cs typeface="Calibri" panose="020F0502020204030204" pitchFamily="34" charset="0"/>
            </a:endParaRPr>
          </a:p>
        </p:txBody>
      </p:sp>
      <p:sp>
        <p:nvSpPr>
          <p:cNvPr id="5" name="Content Placeholder 4">
            <a:extLst>
              <a:ext uri="{FF2B5EF4-FFF2-40B4-BE49-F238E27FC236}">
                <a16:creationId xmlns:a16="http://schemas.microsoft.com/office/drawing/2014/main" id="{C7701383-FF95-BF41-A893-405A3A21112E}"/>
              </a:ext>
            </a:extLst>
          </p:cNvPr>
          <p:cNvSpPr>
            <a:spLocks noGrp="1"/>
          </p:cNvSpPr>
          <p:nvPr>
            <p:ph sz="quarter" idx="13"/>
          </p:nvPr>
        </p:nvSpPr>
        <p:spPr>
          <a:xfrm>
            <a:off x="687977" y="1921565"/>
            <a:ext cx="10394706" cy="3757820"/>
          </a:xfrm>
        </p:spPr>
        <p:txBody>
          <a:bodyPr>
            <a:normAutofit fontScale="92500" lnSpcReduction="20000"/>
          </a:bodyPr>
          <a:lstStyle/>
          <a:p>
            <a:pPr marL="285750" indent="-285750"/>
            <a:r>
              <a:rPr lang="en-US" cap="none" dirty="0">
                <a:latin typeface="Calibri" panose="020F0502020204030204" pitchFamily="34" charset="0"/>
                <a:cs typeface="Calibri" panose="020F0502020204030204" pitchFamily="34" charset="0"/>
              </a:rPr>
              <a:t>Business cycles</a:t>
            </a:r>
          </a:p>
          <a:p>
            <a:pPr marL="742950" lvl="1" indent="-285750"/>
            <a:r>
              <a:rPr lang="en-US" cap="none" dirty="0">
                <a:latin typeface="Calibri" panose="020F0502020204030204" pitchFamily="34" charset="0"/>
                <a:cs typeface="Calibri" panose="020F0502020204030204" pitchFamily="34" charset="0"/>
              </a:rPr>
              <a:t>this includes periods of </a:t>
            </a:r>
            <a:r>
              <a:rPr lang="en-US" u="sng" cap="none" dirty="0">
                <a:latin typeface="Calibri" panose="020F0502020204030204" pitchFamily="34" charset="0"/>
                <a:cs typeface="Calibri" panose="020F0502020204030204" pitchFamily="34" charset="0"/>
              </a:rPr>
              <a:t>expansion</a:t>
            </a:r>
            <a:r>
              <a:rPr lang="en-US" cap="none" dirty="0">
                <a:latin typeface="Calibri" panose="020F0502020204030204" pitchFamily="34" charset="0"/>
                <a:cs typeface="Calibri" panose="020F0502020204030204" pitchFamily="34" charset="0"/>
              </a:rPr>
              <a:t> and </a:t>
            </a:r>
            <a:r>
              <a:rPr lang="en-US" u="sng" cap="none" dirty="0">
                <a:latin typeface="Calibri" panose="020F0502020204030204" pitchFamily="34" charset="0"/>
                <a:cs typeface="Calibri" panose="020F0502020204030204" pitchFamily="34" charset="0"/>
              </a:rPr>
              <a:t>contraction</a:t>
            </a:r>
            <a:r>
              <a:rPr lang="en-US" cap="none" dirty="0">
                <a:latin typeface="Calibri" panose="020F0502020204030204" pitchFamily="34" charset="0"/>
                <a:cs typeface="Calibri" panose="020F0502020204030204" pitchFamily="34" charset="0"/>
              </a:rPr>
              <a:t> (including recession), as measured by the economy’s productivity or GDP (gross domestic product).</a:t>
            </a:r>
          </a:p>
          <a:p>
            <a:pPr marL="285750" indent="-285750"/>
            <a:r>
              <a:rPr lang="en-US" cap="none" dirty="0">
                <a:latin typeface="Calibri" panose="020F0502020204030204" pitchFamily="34" charset="0"/>
                <a:cs typeface="Calibri" panose="020F0502020204030204" pitchFamily="34" charset="0"/>
              </a:rPr>
              <a:t>Changes in an economy’s productivity</a:t>
            </a:r>
          </a:p>
          <a:p>
            <a:pPr marL="742950" lvl="1" indent="-285750"/>
            <a:r>
              <a:rPr lang="en-US" cap="none" dirty="0">
                <a:latin typeface="Calibri" panose="020F0502020204030204" pitchFamily="34" charset="0"/>
                <a:cs typeface="Calibri" panose="020F0502020204030204" pitchFamily="34" charset="0"/>
              </a:rPr>
              <a:t>An economy is in </a:t>
            </a:r>
            <a:r>
              <a:rPr lang="en-US" u="sng" cap="none" dirty="0">
                <a:latin typeface="Calibri" panose="020F0502020204030204" pitchFamily="34" charset="0"/>
                <a:cs typeface="Calibri" panose="020F0502020204030204" pitchFamily="34" charset="0"/>
              </a:rPr>
              <a:t>an unsustainable situation</a:t>
            </a:r>
            <a:r>
              <a:rPr lang="en-US" cap="none" dirty="0">
                <a:latin typeface="Calibri" panose="020F0502020204030204" pitchFamily="34" charset="0"/>
                <a:cs typeface="Calibri" panose="020F0502020204030204" pitchFamily="34" charset="0"/>
              </a:rPr>
              <a:t> when it grows too fact or too slow, as each situation causes too much stress on the economy’s markets.</a:t>
            </a:r>
          </a:p>
          <a:p>
            <a:pPr marL="285750" indent="-285750"/>
            <a:r>
              <a:rPr lang="en-US" cap="none" dirty="0">
                <a:latin typeface="Calibri" panose="020F0502020204030204" pitchFamily="34" charset="0"/>
                <a:cs typeface="Calibri" panose="020F0502020204030204" pitchFamily="34" charset="0"/>
              </a:rPr>
              <a:t>Changes in the currency value</a:t>
            </a:r>
          </a:p>
          <a:p>
            <a:pPr marL="742950" lvl="1" indent="-285750"/>
            <a:r>
              <a:rPr lang="en-US" cap="none" dirty="0">
                <a:latin typeface="Calibri" panose="020F0502020204030204" pitchFamily="34" charset="0"/>
                <a:cs typeface="Calibri" panose="020F0502020204030204" pitchFamily="34" charset="0"/>
              </a:rPr>
              <a:t>The value of currency is determined by the demand for it.</a:t>
            </a:r>
          </a:p>
          <a:p>
            <a:pPr marL="742950" lvl="1" indent="-285750"/>
            <a:r>
              <a:rPr lang="en-US" cap="none" dirty="0">
                <a:latin typeface="Calibri" panose="020F0502020204030204" pitchFamily="34" charset="0"/>
                <a:cs typeface="Calibri" panose="020F0502020204030204" pitchFamily="34" charset="0"/>
              </a:rPr>
              <a:t>Financial planning should take into account the fact that periods of </a:t>
            </a:r>
            <a:r>
              <a:rPr lang="en-US" u="sng" cap="none" dirty="0">
                <a:latin typeface="Calibri" panose="020F0502020204030204" pitchFamily="34" charset="0"/>
                <a:cs typeface="Calibri" panose="020F0502020204030204" pitchFamily="34" charset="0"/>
              </a:rPr>
              <a:t>inflation</a:t>
            </a:r>
            <a:r>
              <a:rPr lang="en-US" cap="none" dirty="0">
                <a:latin typeface="Calibri" panose="020F0502020204030204" pitchFamily="34" charset="0"/>
                <a:cs typeface="Calibri" panose="020F0502020204030204" pitchFamily="34" charset="0"/>
              </a:rPr>
              <a:t> or </a:t>
            </a:r>
            <a:r>
              <a:rPr lang="en-US" u="sng" cap="none" dirty="0">
                <a:latin typeface="Calibri" panose="020F0502020204030204" pitchFamily="34" charset="0"/>
                <a:cs typeface="Calibri" panose="020F0502020204030204" pitchFamily="34" charset="0"/>
              </a:rPr>
              <a:t>deflation</a:t>
            </a:r>
            <a:r>
              <a:rPr lang="en-US" cap="none" dirty="0">
                <a:latin typeface="Calibri" panose="020F0502020204030204" pitchFamily="34" charset="0"/>
                <a:cs typeface="Calibri" panose="020F0502020204030204" pitchFamily="34" charset="0"/>
              </a:rPr>
              <a:t> change the value of currency, affecting purchasing power and investment values.</a:t>
            </a:r>
          </a:p>
          <a:p>
            <a:r>
              <a:rPr lang="en-US" cap="none" dirty="0">
                <a:latin typeface="Calibri" panose="020F0502020204030204" pitchFamily="34" charset="0"/>
                <a:cs typeface="Calibri" panose="020F0502020204030204" pitchFamily="34" charset="0"/>
              </a:rPr>
              <a:t>Changes in other economic indicators, such as </a:t>
            </a:r>
            <a:r>
              <a:rPr lang="en-US" u="sng" cap="none" dirty="0">
                <a:latin typeface="Calibri" panose="020F0502020204030204" pitchFamily="34" charset="0"/>
                <a:cs typeface="Calibri" panose="020F0502020204030204" pitchFamily="34" charset="0"/>
              </a:rPr>
              <a:t>employment and unemployment rates</a:t>
            </a:r>
            <a:r>
              <a:rPr lang="en-US" cap="none" dirty="0">
                <a:latin typeface="Calibri" panose="020F0502020204030204" pitchFamily="34" charset="0"/>
                <a:cs typeface="Calibri" panose="020F0502020204030204" pitchFamily="34" charset="0"/>
              </a:rPr>
              <a:t>.</a:t>
            </a:r>
          </a:p>
          <a:p>
            <a:pPr lvl="1"/>
            <a:endParaRPr lang="en-US" cap="none"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9792813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anim calcmode="lin" valueType="num">
                                      <p:cBhvr additive="base">
                                        <p:cTn id="11"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 calcmode="lin" valueType="num">
                                      <p:cBhvr additive="base">
                                        <p:cTn id="17"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5">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5">
                                            <p:txEl>
                                              <p:pRg st="3" end="3"/>
                                            </p:txEl>
                                          </p:spTgt>
                                        </p:tgtEl>
                                        <p:attrNameLst>
                                          <p:attrName>style.visibility</p:attrName>
                                        </p:attrNameLst>
                                      </p:cBhvr>
                                      <p:to>
                                        <p:strVal val="visible"/>
                                      </p:to>
                                    </p:set>
                                    <p:anim calcmode="lin" valueType="num">
                                      <p:cBhvr additive="base">
                                        <p:cTn id="21"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5">
                                            <p:txEl>
                                              <p:pRg st="4" end="4"/>
                                            </p:txEl>
                                          </p:spTgt>
                                        </p:tgtEl>
                                        <p:attrNameLst>
                                          <p:attrName>style.visibility</p:attrName>
                                        </p:attrNameLst>
                                      </p:cBhvr>
                                      <p:to>
                                        <p:strVal val="visible"/>
                                      </p:to>
                                    </p:set>
                                    <p:anim calcmode="lin" valueType="num">
                                      <p:cBhvr additive="base">
                                        <p:cTn id="27"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5">
                                            <p:txEl>
                                              <p:pRg st="4" end="4"/>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5">
                                            <p:txEl>
                                              <p:pRg st="5" end="5"/>
                                            </p:txEl>
                                          </p:spTgt>
                                        </p:tgtEl>
                                        <p:attrNameLst>
                                          <p:attrName>style.visibility</p:attrName>
                                        </p:attrNameLst>
                                      </p:cBhvr>
                                      <p:to>
                                        <p:strVal val="visible"/>
                                      </p:to>
                                    </p:set>
                                    <p:anim calcmode="lin" valueType="num">
                                      <p:cBhvr additive="base">
                                        <p:cTn id="31"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5" end="5"/>
                                            </p:txEl>
                                          </p:spTgt>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5">
                                            <p:txEl>
                                              <p:pRg st="6" end="6"/>
                                            </p:txEl>
                                          </p:spTgt>
                                        </p:tgtEl>
                                        <p:attrNameLst>
                                          <p:attrName>style.visibility</p:attrName>
                                        </p:attrNameLst>
                                      </p:cBhvr>
                                      <p:to>
                                        <p:strVal val="visible"/>
                                      </p:to>
                                    </p:set>
                                    <p:anim calcmode="lin" valueType="num">
                                      <p:cBhvr additive="base">
                                        <p:cTn id="35" dur="500" fill="hold"/>
                                        <p:tgtEl>
                                          <p:spTgt spid="5">
                                            <p:txEl>
                                              <p:pRg st="6" end="6"/>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5">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nodeType="clickEffect">
                                  <p:stCondLst>
                                    <p:cond delay="0"/>
                                  </p:stCondLst>
                                  <p:childTnLst>
                                    <p:set>
                                      <p:cBhvr>
                                        <p:cTn id="40" dur="1" fill="hold">
                                          <p:stCondLst>
                                            <p:cond delay="0"/>
                                          </p:stCondLst>
                                        </p:cTn>
                                        <p:tgtEl>
                                          <p:spTgt spid="5">
                                            <p:txEl>
                                              <p:pRg st="7" end="7"/>
                                            </p:txEl>
                                          </p:spTgt>
                                        </p:tgtEl>
                                        <p:attrNameLst>
                                          <p:attrName>style.visibility</p:attrName>
                                        </p:attrNameLst>
                                      </p:cBhvr>
                                      <p:to>
                                        <p:strVal val="visible"/>
                                      </p:to>
                                    </p:set>
                                    <p:anim calcmode="lin" valueType="num">
                                      <p:cBhvr additive="base">
                                        <p:cTn id="41" dur="500" fill="hold"/>
                                        <p:tgtEl>
                                          <p:spTgt spid="5">
                                            <p:txEl>
                                              <p:pRg st="7" end="7"/>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5">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23121A-8F1A-7848-9907-2E84814E7651}"/>
              </a:ext>
            </a:extLst>
          </p:cNvPr>
          <p:cNvSpPr>
            <a:spLocks noGrp="1"/>
          </p:cNvSpPr>
          <p:nvPr>
            <p:ph type="title"/>
          </p:nvPr>
        </p:nvSpPr>
        <p:spPr>
          <a:xfrm>
            <a:off x="685801" y="309966"/>
            <a:ext cx="10396882" cy="1151965"/>
          </a:xfrm>
        </p:spPr>
        <p:txBody>
          <a:bodyPr>
            <a:normAutofit/>
          </a:bodyPr>
          <a:lstStyle/>
          <a:p>
            <a:r>
              <a:rPr lang="en-US" sz="4000" b="1" dirty="0">
                <a:latin typeface="Calibri" panose="020F0502020204030204" pitchFamily="34" charset="0"/>
                <a:cs typeface="Calibri" panose="020F0502020204030204" pitchFamily="34" charset="0"/>
              </a:rPr>
              <a:t>Introduction </a:t>
            </a:r>
          </a:p>
        </p:txBody>
      </p:sp>
      <p:sp>
        <p:nvSpPr>
          <p:cNvPr id="3" name="Content Placeholder 2">
            <a:extLst>
              <a:ext uri="{FF2B5EF4-FFF2-40B4-BE49-F238E27FC236}">
                <a16:creationId xmlns:a16="http://schemas.microsoft.com/office/drawing/2014/main" id="{BEF454D9-70A0-9B49-AB73-44C95A7451DB}"/>
              </a:ext>
            </a:extLst>
          </p:cNvPr>
          <p:cNvSpPr>
            <a:spLocks noGrp="1"/>
          </p:cNvSpPr>
          <p:nvPr>
            <p:ph sz="quarter" idx="13"/>
          </p:nvPr>
        </p:nvSpPr>
        <p:spPr>
          <a:xfrm>
            <a:off x="687977" y="1549833"/>
            <a:ext cx="10394706" cy="4095426"/>
          </a:xfrm>
        </p:spPr>
        <p:txBody>
          <a:bodyPr>
            <a:normAutofit fontScale="85000" lnSpcReduction="20000"/>
          </a:bodyPr>
          <a:lstStyle/>
          <a:p>
            <a:r>
              <a:rPr lang="en-US" sz="3600" cap="none" dirty="0">
                <a:latin typeface="Calibri" panose="020F0502020204030204" pitchFamily="34" charset="0"/>
                <a:cs typeface="Calibri" panose="020F0502020204030204" pitchFamily="34" charset="0"/>
              </a:rPr>
              <a:t>Care consists of four spheres or focuses of stewardship: </a:t>
            </a:r>
          </a:p>
          <a:p>
            <a:pPr marL="971550" lvl="1" indent="-514350">
              <a:buFont typeface="+mj-lt"/>
              <a:buAutoNum type="arabicPeriod"/>
            </a:pPr>
            <a:r>
              <a:rPr lang="en-US" sz="3600" u="sng" cap="none" dirty="0">
                <a:latin typeface="Calibri" panose="020F0502020204030204" pitchFamily="34" charset="0"/>
                <a:cs typeface="Calibri" panose="020F0502020204030204" pitchFamily="34" charset="0"/>
              </a:rPr>
              <a:t>Creation</a:t>
            </a:r>
          </a:p>
          <a:p>
            <a:pPr marL="971550" lvl="1" indent="-514350">
              <a:buFont typeface="+mj-lt"/>
              <a:buAutoNum type="arabicPeriod"/>
            </a:pPr>
            <a:r>
              <a:rPr lang="en-US" sz="3600" u="sng" cap="none" dirty="0">
                <a:latin typeface="Calibri" panose="020F0502020204030204" pitchFamily="34" charset="0"/>
                <a:cs typeface="Calibri" panose="020F0502020204030204" pitchFamily="34" charset="0"/>
              </a:rPr>
              <a:t>Wellness</a:t>
            </a:r>
            <a:r>
              <a:rPr lang="en-US" sz="3600" cap="none" dirty="0">
                <a:latin typeface="Calibri" panose="020F0502020204030204" pitchFamily="34" charset="0"/>
                <a:cs typeface="Calibri" panose="020F0502020204030204" pitchFamily="34" charset="0"/>
              </a:rPr>
              <a:t> (our personal health)</a:t>
            </a:r>
          </a:p>
          <a:p>
            <a:pPr marL="971550" lvl="1" indent="-514350">
              <a:buFont typeface="+mj-lt"/>
              <a:buAutoNum type="arabicPeriod"/>
            </a:pPr>
            <a:r>
              <a:rPr lang="en-US" sz="3600" u="sng" cap="none" dirty="0">
                <a:latin typeface="Calibri" panose="020F0502020204030204" pitchFamily="34" charset="0"/>
                <a:cs typeface="Calibri" panose="020F0502020204030204" pitchFamily="34" charset="0"/>
              </a:rPr>
              <a:t>Civic</a:t>
            </a:r>
            <a:r>
              <a:rPr lang="en-US" sz="3600" cap="none" dirty="0">
                <a:latin typeface="Calibri" panose="020F0502020204030204" pitchFamily="34" charset="0"/>
                <a:cs typeface="Calibri" panose="020F0502020204030204" pitchFamily="34" charset="0"/>
              </a:rPr>
              <a:t> (our civic responsibilities)</a:t>
            </a:r>
          </a:p>
          <a:p>
            <a:pPr marL="971550" lvl="1" indent="-514350">
              <a:buFont typeface="+mj-lt"/>
              <a:buAutoNum type="arabicPeriod"/>
            </a:pPr>
            <a:r>
              <a:rPr lang="en-US" sz="3600" u="sng" cap="none" dirty="0">
                <a:latin typeface="Calibri" panose="020F0502020204030204" pitchFamily="34" charset="0"/>
                <a:cs typeface="Calibri" panose="020F0502020204030204" pitchFamily="34" charset="0"/>
              </a:rPr>
              <a:t>Finance</a:t>
            </a:r>
            <a:r>
              <a:rPr lang="en-US" sz="3600" cap="none" dirty="0">
                <a:latin typeface="Calibri" panose="020F0502020204030204" pitchFamily="34" charset="0"/>
                <a:cs typeface="Calibri" panose="020F0502020204030204" pitchFamily="34" charset="0"/>
              </a:rPr>
              <a:t> (our personal and family finances)</a:t>
            </a:r>
          </a:p>
          <a:p>
            <a:r>
              <a:rPr lang="en-US" sz="3600" cap="none" dirty="0">
                <a:latin typeface="Calibri" panose="020F0502020204030204" pitchFamily="34" charset="0"/>
                <a:cs typeface="Calibri" panose="020F0502020204030204" pitchFamily="34" charset="0"/>
              </a:rPr>
              <a:t>Our objective in this presentation is to learn and apply Christian principles related to each of these spheres.</a:t>
            </a:r>
          </a:p>
          <a:p>
            <a:endParaRPr lang="en-US" dirty="0"/>
          </a:p>
        </p:txBody>
      </p:sp>
    </p:spTree>
    <p:extLst>
      <p:ext uri="{BB962C8B-B14F-4D97-AF65-F5344CB8AC3E}">
        <p14:creationId xmlns:p14="http://schemas.microsoft.com/office/powerpoint/2010/main" val="30898358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EC0DBF-56E9-7846-915E-78F41B13D485}"/>
              </a:ext>
            </a:extLst>
          </p:cNvPr>
          <p:cNvSpPr>
            <a:spLocks noGrp="1"/>
          </p:cNvSpPr>
          <p:nvPr>
            <p:ph type="title"/>
          </p:nvPr>
        </p:nvSpPr>
        <p:spPr/>
        <p:txBody>
          <a:bodyPr>
            <a:normAutofit/>
          </a:bodyPr>
          <a:lstStyle/>
          <a:p>
            <a:r>
              <a:rPr lang="en-US" sz="4000" b="1" dirty="0">
                <a:latin typeface="Calibri" panose="020F0502020204030204" pitchFamily="34" charset="0"/>
                <a:cs typeface="Calibri" panose="020F0502020204030204" pitchFamily="34" charset="0"/>
              </a:rPr>
              <a:t>Sphere 1: Creation</a:t>
            </a:r>
          </a:p>
        </p:txBody>
      </p:sp>
      <p:sp>
        <p:nvSpPr>
          <p:cNvPr id="3" name="Content Placeholder 2">
            <a:extLst>
              <a:ext uri="{FF2B5EF4-FFF2-40B4-BE49-F238E27FC236}">
                <a16:creationId xmlns:a16="http://schemas.microsoft.com/office/drawing/2014/main" id="{4E623EF5-F177-BB4B-847F-2E3BB31E14E9}"/>
              </a:ext>
            </a:extLst>
          </p:cNvPr>
          <p:cNvSpPr>
            <a:spLocks noGrp="1"/>
          </p:cNvSpPr>
          <p:nvPr>
            <p:ph sz="quarter" idx="13"/>
          </p:nvPr>
        </p:nvSpPr>
        <p:spPr/>
        <p:txBody>
          <a:bodyPr>
            <a:normAutofit fontScale="85000" lnSpcReduction="10000"/>
          </a:bodyPr>
          <a:lstStyle/>
          <a:p>
            <a:pPr marL="0" indent="0">
              <a:buNone/>
            </a:pPr>
            <a:r>
              <a:rPr lang="en-US" sz="2800" cap="none" dirty="0">
                <a:latin typeface="Calibri" panose="020F0502020204030204" pitchFamily="34" charset="0"/>
                <a:cs typeface="Calibri" panose="020F0502020204030204" pitchFamily="34" charset="0"/>
              </a:rPr>
              <a:t>“Viewed through the lens of Scripture, the environmental crisis is best understood as ‘creation-in-crisis’, which elevates the significance of our situation to the very heart of God.” – Russell </a:t>
            </a:r>
            <a:r>
              <a:rPr lang="en-US" sz="2800" cap="none" dirty="0" err="1">
                <a:latin typeface="Calibri" panose="020F0502020204030204" pitchFamily="34" charset="0"/>
                <a:cs typeface="Calibri" panose="020F0502020204030204" pitchFamily="34" charset="0"/>
              </a:rPr>
              <a:t>Butkus</a:t>
            </a:r>
            <a:r>
              <a:rPr lang="en-US" sz="2800" cap="none" dirty="0">
                <a:latin typeface="Calibri" panose="020F0502020204030204" pitchFamily="34" charset="0"/>
                <a:cs typeface="Calibri" panose="020F0502020204030204" pitchFamily="34" charset="0"/>
              </a:rPr>
              <a:t>, </a:t>
            </a:r>
            <a:r>
              <a:rPr lang="en-US" sz="2800" i="1" cap="none" dirty="0">
                <a:latin typeface="Calibri" panose="020F0502020204030204" pitchFamily="34" charset="0"/>
                <a:cs typeface="Calibri" panose="020F0502020204030204" pitchFamily="34" charset="0"/>
              </a:rPr>
              <a:t>The Stewardship of Creation</a:t>
            </a:r>
            <a:endParaRPr lang="en-US" sz="2800" cap="none" dirty="0">
              <a:latin typeface="Calibri" panose="020F0502020204030204" pitchFamily="34" charset="0"/>
              <a:cs typeface="Calibri" panose="020F0502020204030204" pitchFamily="34" charset="0"/>
            </a:endParaRPr>
          </a:p>
          <a:p>
            <a:r>
              <a:rPr lang="en-US" sz="2800" cap="none" dirty="0">
                <a:latin typeface="Calibri" panose="020F0502020204030204" pitchFamily="34" charset="0"/>
                <a:cs typeface="Calibri" panose="020F0502020204030204" pitchFamily="34" charset="0"/>
              </a:rPr>
              <a:t>Question: What does </a:t>
            </a:r>
            <a:r>
              <a:rPr lang="en-US" sz="2800" cap="none" dirty="0" err="1">
                <a:latin typeface="Calibri" panose="020F0502020204030204" pitchFamily="34" charset="0"/>
                <a:cs typeface="Calibri" panose="020F0502020204030204" pitchFamily="34" charset="0"/>
              </a:rPr>
              <a:t>Butkus</a:t>
            </a:r>
            <a:r>
              <a:rPr lang="en-US" sz="2800" cap="none" dirty="0">
                <a:latin typeface="Calibri" panose="020F0502020204030204" pitchFamily="34" charset="0"/>
                <a:cs typeface="Calibri" panose="020F0502020204030204" pitchFamily="34" charset="0"/>
              </a:rPr>
              <a:t> mean by “creation-in-crisis” and what are some indicators that there is a crisis?</a:t>
            </a:r>
          </a:p>
          <a:p>
            <a:r>
              <a:rPr lang="en-US" sz="2800" cap="none" dirty="0">
                <a:latin typeface="Calibri" panose="020F0502020204030204" pitchFamily="34" charset="0"/>
                <a:cs typeface="Calibri" panose="020F0502020204030204" pitchFamily="34" charset="0"/>
              </a:rPr>
              <a:t>Today, we’ll want to try to address how viewing this all through Scripture elevates the significance of the situation. </a:t>
            </a:r>
          </a:p>
          <a:p>
            <a:pPr marL="0" indent="0">
              <a:buNone/>
            </a:pPr>
            <a:endParaRPr lang="en-US" dirty="0"/>
          </a:p>
          <a:p>
            <a:endParaRPr lang="en-US" dirty="0"/>
          </a:p>
        </p:txBody>
      </p:sp>
    </p:spTree>
    <p:extLst>
      <p:ext uri="{BB962C8B-B14F-4D97-AF65-F5344CB8AC3E}">
        <p14:creationId xmlns:p14="http://schemas.microsoft.com/office/powerpoint/2010/main" val="18669097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FDBC961F-8A97-6F46-B627-E2EB9CAFFDB1}"/>
              </a:ext>
            </a:extLst>
          </p:cNvPr>
          <p:cNvSpPr>
            <a:spLocks noGrp="1"/>
          </p:cNvSpPr>
          <p:nvPr>
            <p:ph type="title"/>
          </p:nvPr>
        </p:nvSpPr>
        <p:spPr/>
        <p:txBody>
          <a:bodyPr>
            <a:normAutofit/>
          </a:bodyPr>
          <a:lstStyle/>
          <a:p>
            <a:r>
              <a:rPr lang="en-US" sz="4000" b="1" dirty="0">
                <a:latin typeface="Calibri" panose="020F0502020204030204" pitchFamily="34" charset="0"/>
                <a:cs typeface="Calibri" panose="020F0502020204030204" pitchFamily="34" charset="0"/>
              </a:rPr>
              <a:t>Key Creation terms</a:t>
            </a:r>
          </a:p>
        </p:txBody>
      </p:sp>
      <p:sp>
        <p:nvSpPr>
          <p:cNvPr id="3" name="Content Placeholder 2">
            <a:extLst>
              <a:ext uri="{FF2B5EF4-FFF2-40B4-BE49-F238E27FC236}">
                <a16:creationId xmlns:a16="http://schemas.microsoft.com/office/drawing/2014/main" id="{6B538CC6-B354-D949-8B2B-FEECE1F7F66C}"/>
              </a:ext>
            </a:extLst>
          </p:cNvPr>
          <p:cNvSpPr>
            <a:spLocks noGrp="1"/>
          </p:cNvSpPr>
          <p:nvPr>
            <p:ph sz="quarter" idx="13"/>
          </p:nvPr>
        </p:nvSpPr>
        <p:spPr>
          <a:xfrm>
            <a:off x="687976" y="2547991"/>
            <a:ext cx="10394707" cy="3503487"/>
          </a:xfrm>
        </p:spPr>
        <p:txBody>
          <a:bodyPr>
            <a:normAutofit fontScale="92500" lnSpcReduction="20000"/>
          </a:bodyPr>
          <a:lstStyle/>
          <a:p>
            <a:r>
              <a:rPr lang="en-US" sz="2400" u="sng" cap="none" dirty="0">
                <a:latin typeface="Calibri" panose="020F0502020204030204" pitchFamily="34" charset="0"/>
                <a:cs typeface="Calibri" panose="020F0502020204030204" pitchFamily="34" charset="0"/>
              </a:rPr>
              <a:t>Vocation</a:t>
            </a:r>
            <a:r>
              <a:rPr lang="en-US" sz="2400" cap="none" dirty="0">
                <a:latin typeface="Calibri" panose="020F0502020204030204" pitchFamily="34" charset="0"/>
                <a:cs typeface="Calibri" panose="020F0502020204030204" pitchFamily="34" charset="0"/>
              </a:rPr>
              <a:t>: the perception or wise discernment of an individual’s life purpose.</a:t>
            </a:r>
          </a:p>
          <a:p>
            <a:r>
              <a:rPr lang="en-US" sz="2400" u="sng" cap="none" dirty="0">
                <a:latin typeface="Calibri" panose="020F0502020204030204" pitchFamily="34" charset="0"/>
                <a:cs typeface="Calibri" panose="020F0502020204030204" pitchFamily="34" charset="0"/>
              </a:rPr>
              <a:t>Worship</a:t>
            </a:r>
            <a:r>
              <a:rPr lang="en-US" sz="2400" cap="none" dirty="0">
                <a:latin typeface="Calibri" panose="020F0502020204030204" pitchFamily="34" charset="0"/>
                <a:cs typeface="Calibri" panose="020F0502020204030204" pitchFamily="34" charset="0"/>
              </a:rPr>
              <a:t>: how we interact with God </a:t>
            </a:r>
            <a:r>
              <a:rPr lang="en-US" sz="2400" u="sng" cap="none" dirty="0">
                <a:latin typeface="Calibri" panose="020F0502020204030204" pitchFamily="34" charset="0"/>
                <a:cs typeface="Calibri" panose="020F0502020204030204" pitchFamily="34" charset="0"/>
              </a:rPr>
              <a:t>all day long</a:t>
            </a:r>
            <a:r>
              <a:rPr lang="en-US" sz="2400" cap="none" dirty="0">
                <a:latin typeface="Calibri" panose="020F0502020204030204" pitchFamily="34" charset="0"/>
                <a:cs typeface="Calibri" panose="020F0502020204030204" pitchFamily="34" charset="0"/>
              </a:rPr>
              <a:t>. </a:t>
            </a:r>
          </a:p>
          <a:p>
            <a:r>
              <a:rPr lang="en-US" sz="2400" u="sng" cap="none" dirty="0">
                <a:latin typeface="Calibri" panose="020F0502020204030204" pitchFamily="34" charset="0"/>
                <a:cs typeface="Calibri" panose="020F0502020204030204" pitchFamily="34" charset="0"/>
              </a:rPr>
              <a:t>Sustainability</a:t>
            </a:r>
            <a:r>
              <a:rPr lang="en-US" sz="2400" cap="none" dirty="0">
                <a:latin typeface="Calibri" panose="020F0502020204030204" pitchFamily="34" charset="0"/>
                <a:cs typeface="Calibri" panose="020F0502020204030204" pitchFamily="34" charset="0"/>
              </a:rPr>
              <a:t>: the practice of maintaining and restoring the integrity of creation. </a:t>
            </a:r>
          </a:p>
          <a:p>
            <a:r>
              <a:rPr lang="en-US" sz="2400" u="sng" cap="none" dirty="0">
                <a:latin typeface="Calibri" panose="020F0502020204030204" pitchFamily="34" charset="0"/>
                <a:cs typeface="Calibri" panose="020F0502020204030204" pitchFamily="34" charset="0"/>
              </a:rPr>
              <a:t>God’s image</a:t>
            </a:r>
            <a:r>
              <a:rPr lang="en-US" sz="2400" cap="none" dirty="0">
                <a:latin typeface="Calibri" panose="020F0502020204030204" pitchFamily="34" charset="0"/>
                <a:cs typeface="Calibri" panose="020F0502020204030204" pitchFamily="34" charset="0"/>
              </a:rPr>
              <a:t>: man created by God to possess intellect, emotion, and the power of moral choice.</a:t>
            </a:r>
          </a:p>
          <a:p>
            <a:r>
              <a:rPr lang="en-US" sz="2400" u="sng" cap="none" dirty="0">
                <a:latin typeface="Calibri" panose="020F0502020204030204" pitchFamily="34" charset="0"/>
                <a:cs typeface="Calibri" panose="020F0502020204030204" pitchFamily="34" charset="0"/>
              </a:rPr>
              <a:t>Creation care</a:t>
            </a:r>
            <a:r>
              <a:rPr lang="en-US" sz="2400" cap="none" dirty="0">
                <a:latin typeface="Calibri" panose="020F0502020204030204" pitchFamily="34" charset="0"/>
                <a:cs typeface="Calibri" panose="020F0502020204030204" pitchFamily="34" charset="0"/>
              </a:rPr>
              <a:t>: applying principles of environmental stewardship outlined in scripture to the development of an ecologically sustainable planet. </a:t>
            </a:r>
          </a:p>
          <a:p>
            <a:r>
              <a:rPr lang="en-US" sz="2400" u="sng" cap="none" dirty="0">
                <a:latin typeface="Calibri" panose="020F0502020204030204" pitchFamily="34" charset="0"/>
                <a:cs typeface="Calibri" panose="020F0502020204030204" pitchFamily="34" charset="0"/>
              </a:rPr>
              <a:t>Ecosphere</a:t>
            </a:r>
            <a:r>
              <a:rPr lang="en-US" sz="2400" cap="none" dirty="0">
                <a:latin typeface="Calibri" panose="020F0502020204030204" pitchFamily="34" charset="0"/>
                <a:cs typeface="Calibri" panose="020F0502020204030204" pitchFamily="34" charset="0"/>
              </a:rPr>
              <a:t>: the part of earth where its creatures can live.</a:t>
            </a:r>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6834525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153DD3-C27C-457D-ADDD-066D01CB95CA}"/>
              </a:ext>
            </a:extLst>
          </p:cNvPr>
          <p:cNvSpPr>
            <a:spLocks noGrp="1"/>
          </p:cNvSpPr>
          <p:nvPr>
            <p:ph type="title"/>
          </p:nvPr>
        </p:nvSpPr>
        <p:spPr>
          <a:xfrm>
            <a:off x="1086492" y="527407"/>
            <a:ext cx="9875520" cy="1356360"/>
          </a:xfrm>
        </p:spPr>
        <p:txBody>
          <a:bodyPr>
            <a:normAutofit/>
          </a:bodyPr>
          <a:lstStyle/>
          <a:p>
            <a:r>
              <a:rPr lang="en-US" sz="4000" b="1" dirty="0">
                <a:latin typeface="Calibri" panose="020F0502020204030204" pitchFamily="34" charset="0"/>
                <a:cs typeface="Calibri" panose="020F0502020204030204" pitchFamily="34" charset="0"/>
              </a:rPr>
              <a:t>Stewarding Creation is </a:t>
            </a:r>
            <a:r>
              <a:rPr lang="en-US" sz="4000" b="1" u="sng" dirty="0">
                <a:latin typeface="Calibri" panose="020F0502020204030204" pitchFamily="34" charset="0"/>
                <a:cs typeface="Calibri" panose="020F0502020204030204" pitchFamily="34" charset="0"/>
              </a:rPr>
              <a:t>NOT</a:t>
            </a:r>
            <a:r>
              <a:rPr lang="en-US" sz="4000" b="1" dirty="0">
                <a:latin typeface="Calibri" panose="020F0502020204030204" pitchFamily="34" charset="0"/>
                <a:cs typeface="Calibri" panose="020F0502020204030204" pitchFamily="34" charset="0"/>
              </a:rPr>
              <a:t> WHAT?</a:t>
            </a:r>
          </a:p>
        </p:txBody>
      </p:sp>
      <p:sp>
        <p:nvSpPr>
          <p:cNvPr id="3" name="TextBox 2"/>
          <p:cNvSpPr txBox="1"/>
          <p:nvPr/>
        </p:nvSpPr>
        <p:spPr>
          <a:xfrm>
            <a:off x="1207213" y="2212540"/>
            <a:ext cx="8075488" cy="2585323"/>
          </a:xfrm>
          <a:prstGeom prst="rect">
            <a:avLst/>
          </a:prstGeom>
          <a:noFill/>
        </p:spPr>
        <p:txBody>
          <a:bodyPr wrap="square" rtlCol="0">
            <a:spAutoFit/>
          </a:bodyPr>
          <a:lstStyle/>
          <a:p>
            <a:pPr marL="285750" indent="-285750">
              <a:buFont typeface="Arial" panose="020B0604020202020204" pitchFamily="34" charset="0"/>
              <a:buChar char="•"/>
            </a:pPr>
            <a:r>
              <a:rPr lang="en-US" sz="3600" dirty="0">
                <a:latin typeface="Calibri" panose="020F0502020204030204" pitchFamily="34" charset="0"/>
                <a:cs typeface="Calibri" panose="020F0502020204030204" pitchFamily="34" charset="0"/>
              </a:rPr>
              <a:t>Deuteronomy 17:3</a:t>
            </a:r>
          </a:p>
          <a:p>
            <a:pPr marL="285750" indent="-285750">
              <a:buFont typeface="Arial" panose="020B0604020202020204" pitchFamily="34" charset="0"/>
              <a:buChar char="•"/>
            </a:pPr>
            <a:r>
              <a:rPr lang="en-US" sz="3600" dirty="0">
                <a:latin typeface="Calibri" panose="020F0502020204030204" pitchFamily="34" charset="0"/>
                <a:cs typeface="Calibri" panose="020F0502020204030204" pitchFamily="34" charset="0"/>
              </a:rPr>
              <a:t>2 Kings 23:5</a:t>
            </a:r>
          </a:p>
          <a:p>
            <a:pPr marL="285750" indent="-285750">
              <a:buFont typeface="Arial" panose="020B0604020202020204" pitchFamily="34" charset="0"/>
              <a:buChar char="•"/>
            </a:pPr>
            <a:r>
              <a:rPr lang="en-US" sz="3600" dirty="0">
                <a:latin typeface="Calibri" panose="020F0502020204030204" pitchFamily="34" charset="0"/>
                <a:cs typeface="Calibri" panose="020F0502020204030204" pitchFamily="34" charset="0"/>
              </a:rPr>
              <a:t>Job 31:26-28</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13214013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153DD3-C27C-457D-ADDD-066D01CB95CA}"/>
              </a:ext>
            </a:extLst>
          </p:cNvPr>
          <p:cNvSpPr>
            <a:spLocks noGrp="1"/>
          </p:cNvSpPr>
          <p:nvPr>
            <p:ph type="title"/>
          </p:nvPr>
        </p:nvSpPr>
        <p:spPr>
          <a:xfrm>
            <a:off x="1096766" y="244867"/>
            <a:ext cx="9875520" cy="1356360"/>
          </a:xfrm>
        </p:spPr>
        <p:txBody>
          <a:bodyPr>
            <a:normAutofit/>
          </a:bodyPr>
          <a:lstStyle/>
          <a:p>
            <a:r>
              <a:rPr lang="en-US" sz="4000" b="1" dirty="0">
                <a:latin typeface="Calibri" panose="020F0502020204030204" pitchFamily="34" charset="0"/>
                <a:cs typeface="Calibri" panose="020F0502020204030204" pitchFamily="34" charset="0"/>
              </a:rPr>
              <a:t>Why should Christians play a role in caring for non-human creation?</a:t>
            </a:r>
            <a:endParaRPr lang="en-US" sz="4000" dirty="0">
              <a:latin typeface="Calibri" panose="020F0502020204030204" pitchFamily="34" charset="0"/>
              <a:cs typeface="Calibri" panose="020F0502020204030204" pitchFamily="34" charset="0"/>
            </a:endParaRPr>
          </a:p>
        </p:txBody>
      </p:sp>
      <p:sp>
        <p:nvSpPr>
          <p:cNvPr id="5" name="Content Placeholder 4"/>
          <p:cNvSpPr>
            <a:spLocks noGrp="1"/>
          </p:cNvSpPr>
          <p:nvPr>
            <p:ph idx="1"/>
          </p:nvPr>
        </p:nvSpPr>
        <p:spPr/>
        <p:txBody>
          <a:bodyPr>
            <a:normAutofit/>
          </a:bodyPr>
          <a:lstStyle/>
          <a:p>
            <a:pPr marL="342900" lvl="0" indent="-342900">
              <a:spcAft>
                <a:spcPts val="1200"/>
              </a:spcAft>
              <a:buFont typeface="+mj-lt"/>
              <a:buAutoNum type="arabicPeriod"/>
            </a:pPr>
            <a:r>
              <a:rPr lang="en-US" sz="2400" cap="none" dirty="0">
                <a:solidFill>
                  <a:schemeClr val="dk1"/>
                </a:solidFill>
                <a:latin typeface="Calibri" panose="020F0502020204030204" pitchFamily="34" charset="0"/>
                <a:cs typeface="Calibri" panose="020F0502020204030204" pitchFamily="34" charset="0"/>
              </a:rPr>
              <a:t>Because of our love for the God who created it.</a:t>
            </a:r>
          </a:p>
          <a:p>
            <a:pPr marL="342900" lvl="0" indent="-342900">
              <a:spcAft>
                <a:spcPts val="1200"/>
              </a:spcAft>
              <a:buFont typeface="+mj-lt"/>
              <a:buAutoNum type="arabicPeriod"/>
            </a:pPr>
            <a:r>
              <a:rPr lang="en-US" sz="2400" cap="none" dirty="0">
                <a:solidFill>
                  <a:schemeClr val="dk1"/>
                </a:solidFill>
                <a:latin typeface="Calibri" panose="020F0502020204030204" pitchFamily="34" charset="0"/>
                <a:cs typeface="Calibri" panose="020F0502020204030204" pitchFamily="34" charset="0"/>
              </a:rPr>
              <a:t>To address the current challenges facing creation. </a:t>
            </a:r>
          </a:p>
          <a:p>
            <a:pPr marL="342900" lvl="0" indent="-342900">
              <a:spcAft>
                <a:spcPts val="1200"/>
              </a:spcAft>
              <a:buFont typeface="+mj-lt"/>
              <a:buAutoNum type="arabicPeriod"/>
            </a:pPr>
            <a:r>
              <a:rPr lang="en-US" sz="2400" cap="none" dirty="0">
                <a:solidFill>
                  <a:schemeClr val="dk1"/>
                </a:solidFill>
                <a:latin typeface="Calibri" panose="020F0502020204030204" pitchFamily="34" charset="0"/>
                <a:cs typeface="Calibri" panose="020F0502020204030204" pitchFamily="34" charset="0"/>
              </a:rPr>
              <a:t>To serve as more effective witnesses to Christ. </a:t>
            </a:r>
          </a:p>
          <a:p>
            <a:pPr marL="342900" lvl="0" indent="-342900">
              <a:spcAft>
                <a:spcPts val="1200"/>
              </a:spcAft>
              <a:buFont typeface="+mj-lt"/>
              <a:buAutoNum type="arabicPeriod"/>
            </a:pPr>
            <a:r>
              <a:rPr lang="en-US" sz="2400" cap="none" dirty="0">
                <a:solidFill>
                  <a:schemeClr val="dk1"/>
                </a:solidFill>
                <a:latin typeface="Calibri" panose="020F0502020204030204" pitchFamily="34" charset="0"/>
                <a:cs typeface="Calibri" panose="020F0502020204030204" pitchFamily="34" charset="0"/>
              </a:rPr>
              <a:t>To fulfill our biblical vocation as keepers of God’s creation.</a:t>
            </a:r>
            <a:endParaRPr lang="en-US" sz="2400" cap="none" dirty="0"/>
          </a:p>
        </p:txBody>
      </p:sp>
    </p:spTree>
    <p:extLst>
      <p:ext uri="{BB962C8B-B14F-4D97-AF65-F5344CB8AC3E}">
        <p14:creationId xmlns:p14="http://schemas.microsoft.com/office/powerpoint/2010/main" val="5701474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 calcmode="lin" valueType="num">
                                      <p:cBhvr additive="base">
                                        <p:cTn id="13"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5">
                                            <p:txEl>
                                              <p:pRg st="2" end="2"/>
                                            </p:txEl>
                                          </p:spTgt>
                                        </p:tgtEl>
                                        <p:attrNameLst>
                                          <p:attrName>style.visibility</p:attrName>
                                        </p:attrNameLst>
                                      </p:cBhvr>
                                      <p:to>
                                        <p:strVal val="visible"/>
                                      </p:to>
                                    </p:set>
                                    <p:anim calcmode="lin" valueType="num">
                                      <p:cBhvr additive="base">
                                        <p:cTn id="1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5">
                                            <p:txEl>
                                              <p:pRg st="3" end="3"/>
                                            </p:txEl>
                                          </p:spTgt>
                                        </p:tgtEl>
                                        <p:attrNameLst>
                                          <p:attrName>style.visibility</p:attrName>
                                        </p:attrNameLst>
                                      </p:cBhvr>
                                      <p:to>
                                        <p:strVal val="visible"/>
                                      </p:to>
                                    </p:set>
                                    <p:anim calcmode="lin" valueType="num">
                                      <p:cBhvr additive="base">
                                        <p:cTn id="25"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153DD3-C27C-457D-ADDD-066D01CB95CA}"/>
              </a:ext>
            </a:extLst>
          </p:cNvPr>
          <p:cNvSpPr>
            <a:spLocks noGrp="1"/>
          </p:cNvSpPr>
          <p:nvPr>
            <p:ph type="title"/>
          </p:nvPr>
        </p:nvSpPr>
        <p:spPr>
          <a:xfrm>
            <a:off x="1096766" y="244867"/>
            <a:ext cx="9875520" cy="1356360"/>
          </a:xfrm>
        </p:spPr>
        <p:txBody>
          <a:bodyPr>
            <a:normAutofit/>
          </a:bodyPr>
          <a:lstStyle/>
          <a:p>
            <a:r>
              <a:rPr lang="en-US" sz="4000" b="1" dirty="0">
                <a:latin typeface="Calibri" panose="020F0502020204030204" pitchFamily="34" charset="0"/>
                <a:cs typeface="Calibri" panose="020F0502020204030204" pitchFamily="34" charset="0"/>
              </a:rPr>
              <a:t>An appropriate response?</a:t>
            </a:r>
            <a:endParaRPr lang="en-US" sz="4000" dirty="0">
              <a:latin typeface="Calibri" panose="020F0502020204030204" pitchFamily="34" charset="0"/>
              <a:cs typeface="Calibri" panose="020F0502020204030204" pitchFamily="34" charset="0"/>
            </a:endParaRPr>
          </a:p>
        </p:txBody>
      </p:sp>
      <p:graphicFrame>
        <p:nvGraphicFramePr>
          <p:cNvPr id="4" name="Content Placeholder 3">
            <a:extLst>
              <a:ext uri="{FF2B5EF4-FFF2-40B4-BE49-F238E27FC236}">
                <a16:creationId xmlns:a16="http://schemas.microsoft.com/office/drawing/2014/main" id="{31F44B22-324B-4DE8-B32C-85312184904C}"/>
              </a:ext>
            </a:extLst>
          </p:cNvPr>
          <p:cNvGraphicFramePr>
            <a:graphicFrameLocks noGrp="1"/>
          </p:cNvGraphicFramePr>
          <p:nvPr>
            <p:ph idx="1"/>
            <p:extLst>
              <p:ext uri="{D42A27DB-BD31-4B8C-83A1-F6EECF244321}">
                <p14:modId xmlns:p14="http://schemas.microsoft.com/office/powerpoint/2010/main" val="498827567"/>
              </p:ext>
            </p:extLst>
          </p:nvPr>
        </p:nvGraphicFramePr>
        <p:xfrm>
          <a:off x="1159668" y="1601227"/>
          <a:ext cx="9872664" cy="4435869"/>
        </p:xfrm>
        <a:graphic>
          <a:graphicData uri="http://schemas.openxmlformats.org/drawingml/2006/table">
            <a:tbl>
              <a:tblPr firstRow="1" bandRow="1">
                <a:tableStyleId>{5C22544A-7EE6-4342-B048-85BDC9FD1C3A}</a:tableStyleId>
              </a:tblPr>
              <a:tblGrid>
                <a:gridCol w="9872664">
                  <a:extLst>
                    <a:ext uri="{9D8B030D-6E8A-4147-A177-3AD203B41FA5}">
                      <a16:colId xmlns:a16="http://schemas.microsoft.com/office/drawing/2014/main" val="743422230"/>
                    </a:ext>
                  </a:extLst>
                </a:gridCol>
              </a:tblGrid>
              <a:tr h="47272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latin typeface="Tahoma" panose="020B0604030504040204" pitchFamily="34" charset="0"/>
                          <a:ea typeface="Tahoma" panose="020B0604030504040204" pitchFamily="34" charset="0"/>
                          <a:cs typeface="Tahoma" panose="020B0604030504040204" pitchFamily="34" charset="0"/>
                        </a:rPr>
                        <a:t>Six</a:t>
                      </a:r>
                      <a:r>
                        <a:rPr lang="en-US" sz="1800" kern="1200" dirty="0">
                          <a:solidFill>
                            <a:schemeClr val="dk1"/>
                          </a:solidFill>
                          <a:effectLst/>
                          <a:latin typeface="+mn-lt"/>
                          <a:ea typeface="+mn-ea"/>
                          <a:cs typeface="+mn-cs"/>
                        </a:rPr>
                        <a:t> </a:t>
                      </a:r>
                      <a:r>
                        <a:rPr lang="en-US" sz="1800" b="1" kern="1200" dirty="0">
                          <a:solidFill>
                            <a:schemeClr val="lt1"/>
                          </a:solidFill>
                          <a:latin typeface="Tahoma" panose="020B0604030504040204" pitchFamily="34" charset="0"/>
                          <a:ea typeface="Tahoma" panose="020B0604030504040204" pitchFamily="34" charset="0"/>
                          <a:cs typeface="Tahoma" panose="020B0604030504040204" pitchFamily="34" charset="0"/>
                        </a:rPr>
                        <a:t>ways to respond to our beautiful world</a:t>
                      </a:r>
                      <a:endParaRPr lang="en-US" dirty="0">
                        <a:latin typeface="Tahoma" panose="020B0604030504040204" pitchFamily="34" charset="0"/>
                        <a:ea typeface="Tahoma" panose="020B0604030504040204" pitchFamily="34" charset="0"/>
                        <a:cs typeface="Tahoma" panose="020B0604030504040204" pitchFamily="34" charset="0"/>
                      </a:endParaRPr>
                    </a:p>
                  </a:txBody>
                  <a:tcPr anchor="ctr">
                    <a:solidFill>
                      <a:schemeClr val="accent1"/>
                    </a:solidFill>
                  </a:tcPr>
                </a:tc>
                <a:extLst>
                  <a:ext uri="{0D108BD9-81ED-4DB2-BD59-A6C34878D82A}">
                    <a16:rowId xmlns:a16="http://schemas.microsoft.com/office/drawing/2014/main" val="2496822786"/>
                  </a:ext>
                </a:extLst>
              </a:tr>
              <a:tr h="3963142">
                <a:tc>
                  <a:txBody>
                    <a:bodyPr/>
                    <a:lstStyle/>
                    <a:p>
                      <a:pPr marL="342900" lvl="0" indent="-342900">
                        <a:spcAft>
                          <a:spcPts val="1200"/>
                        </a:spcAft>
                        <a:buFont typeface="+mj-lt"/>
                        <a:buAutoNum type="arabicPeriod"/>
                      </a:pPr>
                      <a:r>
                        <a:rPr lang="en-US" sz="2700" kern="1200" dirty="0">
                          <a:solidFill>
                            <a:schemeClr val="dk1"/>
                          </a:solidFill>
                          <a:effectLst/>
                          <a:latin typeface="Calibri" panose="020F0502020204030204" pitchFamily="34" charset="0"/>
                          <a:ea typeface="+mn-ea"/>
                          <a:cs typeface="Calibri" panose="020F0502020204030204" pitchFamily="34" charset="0"/>
                        </a:rPr>
                        <a:t>We can</a:t>
                      </a:r>
                      <a:r>
                        <a:rPr lang="en-US" sz="2700" kern="1200" baseline="0" dirty="0">
                          <a:solidFill>
                            <a:schemeClr val="dk1"/>
                          </a:solidFill>
                          <a:effectLst/>
                          <a:latin typeface="Calibri" panose="020F0502020204030204" pitchFamily="34" charset="0"/>
                          <a:ea typeface="+mn-ea"/>
                          <a:cs typeface="Calibri" panose="020F0502020204030204" pitchFamily="34" charset="0"/>
                        </a:rPr>
                        <a:t> </a:t>
                      </a:r>
                      <a:r>
                        <a:rPr lang="en-US" sz="2700" kern="1200" dirty="0">
                          <a:solidFill>
                            <a:schemeClr val="dk1"/>
                          </a:solidFill>
                          <a:effectLst/>
                          <a:latin typeface="Calibri" panose="020F0502020204030204" pitchFamily="34" charset="0"/>
                          <a:ea typeface="+mn-ea"/>
                          <a:cs typeface="Calibri" panose="020F0502020204030204" pitchFamily="34" charset="0"/>
                        </a:rPr>
                        <a:t>celebrate God’s care for and delight in all of his creatures, even the wild and dangerous ones that threaten human life. </a:t>
                      </a:r>
                    </a:p>
                    <a:p>
                      <a:pPr marL="342900" lvl="0" indent="-342900">
                        <a:spcAft>
                          <a:spcPts val="1200"/>
                        </a:spcAft>
                        <a:buFont typeface="+mj-lt"/>
                        <a:buAutoNum type="arabicPeriod"/>
                      </a:pPr>
                      <a:r>
                        <a:rPr lang="en-US" sz="2700" kern="1200" dirty="0">
                          <a:solidFill>
                            <a:schemeClr val="dk1"/>
                          </a:solidFill>
                          <a:effectLst/>
                          <a:latin typeface="Calibri" panose="020F0502020204030204" pitchFamily="34" charset="0"/>
                          <a:ea typeface="+mn-ea"/>
                          <a:cs typeface="Calibri" panose="020F0502020204030204" pitchFamily="34" charset="0"/>
                        </a:rPr>
                        <a:t>We can recognize creation’s testimony to the glory of the God who created it. </a:t>
                      </a:r>
                    </a:p>
                    <a:p>
                      <a:pPr marL="342900" lvl="0" indent="-342900">
                        <a:spcAft>
                          <a:spcPts val="1200"/>
                        </a:spcAft>
                        <a:buFont typeface="+mj-lt"/>
                        <a:buAutoNum type="arabicPeriod"/>
                      </a:pPr>
                      <a:r>
                        <a:rPr lang="en-US" sz="2700" kern="1200" dirty="0">
                          <a:solidFill>
                            <a:schemeClr val="dk1"/>
                          </a:solidFill>
                          <a:effectLst/>
                          <a:latin typeface="Calibri" panose="020F0502020204030204" pitchFamily="34" charset="0"/>
                          <a:ea typeface="+mn-ea"/>
                          <a:cs typeface="Calibri" panose="020F0502020204030204" pitchFamily="34" charset="0"/>
                        </a:rPr>
                        <a:t>We can perceive creation’s enduring goodness, even on this side of the Fall. </a:t>
                      </a:r>
                    </a:p>
                  </a:txBody>
                  <a:tcPr anchor="ctr">
                    <a:solidFill>
                      <a:schemeClr val="accent1">
                        <a:alpha val="33000"/>
                      </a:schemeClr>
                    </a:solidFill>
                  </a:tcPr>
                </a:tc>
                <a:extLst>
                  <a:ext uri="{0D108BD9-81ED-4DB2-BD59-A6C34878D82A}">
                    <a16:rowId xmlns:a16="http://schemas.microsoft.com/office/drawing/2014/main" val="744739329"/>
                  </a:ext>
                </a:extLst>
              </a:tr>
            </a:tbl>
          </a:graphicData>
        </a:graphic>
      </p:graphicFrame>
    </p:spTree>
    <p:extLst>
      <p:ext uri="{BB962C8B-B14F-4D97-AF65-F5344CB8AC3E}">
        <p14:creationId xmlns:p14="http://schemas.microsoft.com/office/powerpoint/2010/main" val="18963707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153DD3-C27C-457D-ADDD-066D01CB95CA}"/>
              </a:ext>
            </a:extLst>
          </p:cNvPr>
          <p:cNvSpPr>
            <a:spLocks noGrp="1"/>
          </p:cNvSpPr>
          <p:nvPr>
            <p:ph type="title"/>
          </p:nvPr>
        </p:nvSpPr>
        <p:spPr>
          <a:xfrm>
            <a:off x="1096766" y="244867"/>
            <a:ext cx="9875520" cy="1356360"/>
          </a:xfrm>
        </p:spPr>
        <p:txBody>
          <a:bodyPr>
            <a:normAutofit/>
          </a:bodyPr>
          <a:lstStyle/>
          <a:p>
            <a:r>
              <a:rPr lang="en-US" sz="4000" b="1" dirty="0">
                <a:latin typeface="Calibri" panose="020F0502020204030204" pitchFamily="34" charset="0"/>
                <a:cs typeface="Calibri" panose="020F0502020204030204" pitchFamily="34" charset="0"/>
              </a:rPr>
              <a:t>An appropriate response?</a:t>
            </a:r>
            <a:endParaRPr lang="en-US" sz="4000" dirty="0">
              <a:latin typeface="Calibri" panose="020F0502020204030204" pitchFamily="34" charset="0"/>
              <a:cs typeface="Calibri" panose="020F0502020204030204" pitchFamily="34" charset="0"/>
            </a:endParaRPr>
          </a:p>
        </p:txBody>
      </p:sp>
      <p:graphicFrame>
        <p:nvGraphicFramePr>
          <p:cNvPr id="4" name="Content Placeholder 3">
            <a:extLst>
              <a:ext uri="{FF2B5EF4-FFF2-40B4-BE49-F238E27FC236}">
                <a16:creationId xmlns:a16="http://schemas.microsoft.com/office/drawing/2014/main" id="{31F44B22-324B-4DE8-B32C-85312184904C}"/>
              </a:ext>
            </a:extLst>
          </p:cNvPr>
          <p:cNvGraphicFramePr>
            <a:graphicFrameLocks noGrp="1"/>
          </p:cNvGraphicFramePr>
          <p:nvPr>
            <p:ph idx="1"/>
            <p:extLst>
              <p:ext uri="{D42A27DB-BD31-4B8C-83A1-F6EECF244321}">
                <p14:modId xmlns:p14="http://schemas.microsoft.com/office/powerpoint/2010/main" val="3496844545"/>
              </p:ext>
            </p:extLst>
          </p:nvPr>
        </p:nvGraphicFramePr>
        <p:xfrm>
          <a:off x="1159668" y="1601227"/>
          <a:ext cx="10049438" cy="4435869"/>
        </p:xfrm>
        <a:graphic>
          <a:graphicData uri="http://schemas.openxmlformats.org/drawingml/2006/table">
            <a:tbl>
              <a:tblPr firstRow="1" bandRow="1">
                <a:tableStyleId>{5C22544A-7EE6-4342-B048-85BDC9FD1C3A}</a:tableStyleId>
              </a:tblPr>
              <a:tblGrid>
                <a:gridCol w="10049438">
                  <a:extLst>
                    <a:ext uri="{9D8B030D-6E8A-4147-A177-3AD203B41FA5}">
                      <a16:colId xmlns:a16="http://schemas.microsoft.com/office/drawing/2014/main" val="743422230"/>
                    </a:ext>
                  </a:extLst>
                </a:gridCol>
              </a:tblGrid>
              <a:tr h="47272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latin typeface="Tahoma" panose="020B0604030504040204" pitchFamily="34" charset="0"/>
                          <a:ea typeface="Tahoma" panose="020B0604030504040204" pitchFamily="34" charset="0"/>
                          <a:cs typeface="Tahoma" panose="020B0604030504040204" pitchFamily="34" charset="0"/>
                        </a:rPr>
                        <a:t>Six</a:t>
                      </a:r>
                      <a:r>
                        <a:rPr lang="en-US" sz="1800" kern="1200" dirty="0">
                          <a:solidFill>
                            <a:schemeClr val="dk1"/>
                          </a:solidFill>
                          <a:effectLst/>
                          <a:latin typeface="+mn-lt"/>
                          <a:ea typeface="+mn-ea"/>
                          <a:cs typeface="+mn-cs"/>
                        </a:rPr>
                        <a:t> </a:t>
                      </a:r>
                      <a:r>
                        <a:rPr lang="en-US" sz="1800" b="1" kern="1200" dirty="0">
                          <a:solidFill>
                            <a:schemeClr val="lt1"/>
                          </a:solidFill>
                          <a:latin typeface="Tahoma" panose="020B0604030504040204" pitchFamily="34" charset="0"/>
                          <a:ea typeface="Tahoma" panose="020B0604030504040204" pitchFamily="34" charset="0"/>
                          <a:cs typeface="Tahoma" panose="020B0604030504040204" pitchFamily="34" charset="0"/>
                        </a:rPr>
                        <a:t>ways to respond to our beautiful world</a:t>
                      </a:r>
                      <a:endParaRPr lang="en-US" dirty="0">
                        <a:latin typeface="Tahoma" panose="020B0604030504040204" pitchFamily="34" charset="0"/>
                        <a:ea typeface="Tahoma" panose="020B0604030504040204" pitchFamily="34" charset="0"/>
                        <a:cs typeface="Tahoma" panose="020B0604030504040204" pitchFamily="34" charset="0"/>
                      </a:endParaRPr>
                    </a:p>
                  </a:txBody>
                  <a:tcPr anchor="ctr">
                    <a:solidFill>
                      <a:schemeClr val="accent1"/>
                    </a:solidFill>
                  </a:tcPr>
                </a:tc>
                <a:extLst>
                  <a:ext uri="{0D108BD9-81ED-4DB2-BD59-A6C34878D82A}">
                    <a16:rowId xmlns:a16="http://schemas.microsoft.com/office/drawing/2014/main" val="2496822786"/>
                  </a:ext>
                </a:extLst>
              </a:tr>
              <a:tr h="3963142">
                <a:tc>
                  <a:txBody>
                    <a:bodyPr/>
                    <a:lstStyle/>
                    <a:p>
                      <a:pPr marL="514350" lvl="0" indent="-514350">
                        <a:spcAft>
                          <a:spcPts val="1200"/>
                        </a:spcAft>
                        <a:buFont typeface="+mj-lt"/>
                        <a:buAutoNum type="arabicPeriod" startAt="4"/>
                      </a:pPr>
                      <a:r>
                        <a:rPr lang="en-US" sz="2100" kern="1200" dirty="0">
                          <a:solidFill>
                            <a:schemeClr val="dk1"/>
                          </a:solidFill>
                          <a:effectLst/>
                          <a:latin typeface="Calibri" panose="020F0502020204030204" pitchFamily="34" charset="0"/>
                          <a:ea typeface="+mn-ea"/>
                          <a:cs typeface="Calibri" panose="020F0502020204030204" pitchFamily="34" charset="0"/>
                        </a:rPr>
                        <a:t>We can acknowledge humanity’s limitations in light of those aspects of creation that are outside our knowledge and control—but not outside God’s. </a:t>
                      </a:r>
                    </a:p>
                    <a:p>
                      <a:pPr marL="514350" lvl="0" indent="-514350">
                        <a:spcAft>
                          <a:spcPts val="1200"/>
                        </a:spcAft>
                        <a:buFont typeface="+mj-lt"/>
                        <a:buAutoNum type="arabicPeriod" startAt="4"/>
                      </a:pPr>
                      <a:r>
                        <a:rPr lang="en-US" sz="2100" kern="1200" dirty="0">
                          <a:solidFill>
                            <a:schemeClr val="dk1"/>
                          </a:solidFill>
                          <a:effectLst/>
                          <a:latin typeface="Calibri" panose="020F0502020204030204" pitchFamily="34" charset="0"/>
                          <a:ea typeface="+mn-ea"/>
                          <a:cs typeface="Calibri" panose="020F0502020204030204" pitchFamily="34" charset="0"/>
                        </a:rPr>
                        <a:t>We can acknowledge that even though God has given earth to us as our home, all of creation belongs to God and exists for his glory. </a:t>
                      </a:r>
                    </a:p>
                    <a:p>
                      <a:pPr marL="514350" lvl="0" indent="-514350">
                        <a:spcAft>
                          <a:spcPts val="1200"/>
                        </a:spcAft>
                        <a:buFont typeface="+mj-lt"/>
                        <a:buAutoNum type="arabicPeriod" startAt="4"/>
                      </a:pPr>
                      <a:r>
                        <a:rPr lang="en-US" sz="2100" kern="1200" dirty="0">
                          <a:solidFill>
                            <a:schemeClr val="dk1"/>
                          </a:solidFill>
                          <a:effectLst/>
                          <a:latin typeface="Calibri" panose="020F0502020204030204" pitchFamily="34" charset="0"/>
                          <a:ea typeface="+mn-ea"/>
                          <a:cs typeface="Calibri" panose="020F0502020204030204" pitchFamily="34" charset="0"/>
                        </a:rPr>
                        <a:t>We can join the rest of creation in praising and glorifying God by being what creation was created to be. Through this, we can (</a:t>
                      </a:r>
                      <a:r>
                        <a:rPr lang="en-US" sz="2100" kern="1200" dirty="0" err="1">
                          <a:solidFill>
                            <a:schemeClr val="dk1"/>
                          </a:solidFill>
                          <a:effectLst/>
                          <a:latin typeface="Calibri" panose="020F0502020204030204" pitchFamily="34" charset="0"/>
                          <a:ea typeface="+mn-ea"/>
                          <a:cs typeface="Calibri" panose="020F0502020204030204" pitchFamily="34" charset="0"/>
                        </a:rPr>
                        <a:t>i</a:t>
                      </a:r>
                      <a:r>
                        <a:rPr lang="en-US" sz="2100" kern="1200" dirty="0">
                          <a:solidFill>
                            <a:schemeClr val="dk1"/>
                          </a:solidFill>
                          <a:effectLst/>
                          <a:latin typeface="Calibri" panose="020F0502020204030204" pitchFamily="34" charset="0"/>
                          <a:ea typeface="+mn-ea"/>
                          <a:cs typeface="Calibri" panose="020F0502020204030204" pitchFamily="34" charset="0"/>
                        </a:rPr>
                        <a:t>) come to see creation as God sees it and (ii) join all of creation in praising the God who made us and cares for us.</a:t>
                      </a:r>
                    </a:p>
                  </a:txBody>
                  <a:tcPr anchor="ctr">
                    <a:solidFill>
                      <a:schemeClr val="accent1">
                        <a:alpha val="33000"/>
                      </a:schemeClr>
                    </a:solidFill>
                  </a:tcPr>
                </a:tc>
                <a:extLst>
                  <a:ext uri="{0D108BD9-81ED-4DB2-BD59-A6C34878D82A}">
                    <a16:rowId xmlns:a16="http://schemas.microsoft.com/office/drawing/2014/main" val="744739329"/>
                  </a:ext>
                </a:extLst>
              </a:tr>
            </a:tbl>
          </a:graphicData>
        </a:graphic>
      </p:graphicFrame>
    </p:spTree>
    <p:extLst>
      <p:ext uri="{BB962C8B-B14F-4D97-AF65-F5344CB8AC3E}">
        <p14:creationId xmlns:p14="http://schemas.microsoft.com/office/powerpoint/2010/main" val="3546049031"/>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ain Event">
  <a:themeElements>
    <a:clrScheme name="Main Event">
      <a:dk1>
        <a:sysClr val="windowText" lastClr="000000"/>
      </a:dk1>
      <a:lt1>
        <a:sysClr val="window" lastClr="FFFFFF"/>
      </a:lt1>
      <a:dk2>
        <a:srgbClr val="424242"/>
      </a:dk2>
      <a:lt2>
        <a:srgbClr val="C8C8C8"/>
      </a:lt2>
      <a:accent1>
        <a:srgbClr val="B80E0F"/>
      </a:accent1>
      <a:accent2>
        <a:srgbClr val="A6987D"/>
      </a:accent2>
      <a:accent3>
        <a:srgbClr val="7F9A71"/>
      </a:accent3>
      <a:accent4>
        <a:srgbClr val="64969F"/>
      </a:accent4>
      <a:accent5>
        <a:srgbClr val="9B75B2"/>
      </a:accent5>
      <a:accent6>
        <a:srgbClr val="80737A"/>
      </a:accent6>
      <a:hlink>
        <a:srgbClr val="F21213"/>
      </a:hlink>
      <a:folHlink>
        <a:srgbClr val="B6A394"/>
      </a:folHlink>
    </a:clrScheme>
    <a:fontScheme name="Main Event">
      <a:majorFont>
        <a:latin typeface="Impact" panose="020B080603090205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Impact" panose="020B080603090205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ain Event">
      <a:fillStyleLst>
        <a:solidFill>
          <a:schemeClr val="phClr"/>
        </a:solidFill>
        <a:solidFill>
          <a:schemeClr val="phClr">
            <a:tint val="69000"/>
            <a:satMod val="105000"/>
            <a:lumMod val="110000"/>
          </a:schemeClr>
        </a:solidFill>
        <a:blipFill>
          <a:blip xmlns:r="http://schemas.openxmlformats.org/officeDocument/2006/relationships" r:embed="rId1">
            <a:duotone>
              <a:schemeClr val="phClr">
                <a:shade val="88000"/>
                <a:lumMod val="88000"/>
              </a:schemeClr>
              <a:schemeClr val="phClr"/>
            </a:duotone>
          </a:blip>
          <a:tile tx="0" ty="0" sx="100000" sy="100000" flip="none" algn="tl"/>
        </a:blipFill>
      </a:fillStyleLst>
      <a:lnStyleLst>
        <a:ln w="9525" cap="flat" cmpd="sng" algn="ctr">
          <a:solidFill>
            <a:schemeClr val="phClr">
              <a:shade val="60000"/>
            </a:scheme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effectStyle>
        <a:effectStyle>
          <a:effectLst>
            <a:outerShdw blurRad="25400" dist="127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88000"/>
              </a:schemeClr>
            </a:gs>
          </a:gsLst>
          <a:lin ang="5400000" scaled="0"/>
        </a:gradFill>
        <a:blipFill>
          <a:blip xmlns:r="http://schemas.openxmlformats.org/officeDocument/2006/relationships" r:embed="rId2">
            <a:duotone>
              <a:schemeClr val="phClr">
                <a:shade val="48000"/>
                <a:satMod val="110000"/>
                <a:lumMod val="40000"/>
              </a:schemeClr>
              <a:schemeClr val="phClr">
                <a:tint val="90000"/>
                <a:lumMod val="106000"/>
              </a:schemeClr>
            </a:duotone>
          </a:blip>
          <a:stretch/>
        </a:blipFill>
      </a:bgFillStyleLst>
    </a:fmtScheme>
  </a:themeElements>
  <a:objectDefaults/>
  <a:extraClrSchemeLst/>
  <a:extLst>
    <a:ext uri="{05A4C25C-085E-4340-85A3-A5531E510DB2}">
      <thm15:themeFamily xmlns:thm15="http://schemas.microsoft.com/office/thememl/2012/main" name="Main Event" id="{AC372BB4-D83D-411E-B849-B641926BA760}" vid="{F1EFBDE3-1A95-4E3D-81AD-1F53D65BEA0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Main Event</Template>
  <TotalTime>1633</TotalTime>
  <Words>2396</Words>
  <Application>Microsoft Macintosh PowerPoint</Application>
  <PresentationFormat>Widescreen</PresentationFormat>
  <Paragraphs>161</Paragraphs>
  <Slides>27</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27</vt:i4>
      </vt:variant>
    </vt:vector>
  </HeadingPairs>
  <TitlesOfParts>
    <vt:vector size="32" baseType="lpstr">
      <vt:lpstr>Arial</vt:lpstr>
      <vt:lpstr>Calibri</vt:lpstr>
      <vt:lpstr>Impact</vt:lpstr>
      <vt:lpstr>Tahoma</vt:lpstr>
      <vt:lpstr>Main Event</vt:lpstr>
      <vt:lpstr>Biblical Creation CARE</vt:lpstr>
      <vt:lpstr>PowerPoint Presentation</vt:lpstr>
      <vt:lpstr>Introduction </vt:lpstr>
      <vt:lpstr>Sphere 1: Creation</vt:lpstr>
      <vt:lpstr>Key Creation terms</vt:lpstr>
      <vt:lpstr>Stewarding Creation is NOT WHAT?</vt:lpstr>
      <vt:lpstr>Why should Christians play a role in caring for non-human creation?</vt:lpstr>
      <vt:lpstr>An appropriate response?</vt:lpstr>
      <vt:lpstr>An appropriate response?</vt:lpstr>
      <vt:lpstr>Biblical creation theology</vt:lpstr>
      <vt:lpstr>The Stewardship of Creation</vt:lpstr>
      <vt:lpstr>The Stewardship of Creation</vt:lpstr>
      <vt:lpstr>Keepers of Creation</vt:lpstr>
      <vt:lpstr>Keepers of Creation</vt:lpstr>
      <vt:lpstr>Keepers of Creation</vt:lpstr>
      <vt:lpstr>Keepers of Creation</vt:lpstr>
      <vt:lpstr>Keepers of Creation</vt:lpstr>
      <vt:lpstr>Sphere 2: Wellness </vt:lpstr>
      <vt:lpstr>Opposing views of “Physical Things”  </vt:lpstr>
      <vt:lpstr>Implication  </vt:lpstr>
      <vt:lpstr>Living healthy as an act of worship </vt:lpstr>
      <vt:lpstr>KEY Wellness terms</vt:lpstr>
      <vt:lpstr>Sphere 3: Civic </vt:lpstr>
      <vt:lpstr>Christian civic engagement by K. Alan Snyder, ph.d. </vt:lpstr>
      <vt:lpstr>Sphere 4: Finance   Divine design and vocational calling </vt:lpstr>
      <vt:lpstr>Individual factors that affect financial thinking  </vt:lpstr>
      <vt:lpstr>Systematic &amp; Economic Factors that impact financial thinking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Personal Stewarship</dc:title>
  <dc:creator>Kami Kolkana</dc:creator>
  <cp:lastModifiedBy>Dave Pafford</cp:lastModifiedBy>
  <cp:revision>146</cp:revision>
  <cp:lastPrinted>2018-03-13T13:04:37Z</cp:lastPrinted>
  <dcterms:created xsi:type="dcterms:W3CDTF">2018-03-12T23:11:21Z</dcterms:created>
  <dcterms:modified xsi:type="dcterms:W3CDTF">2024-12-09T16:10:44Z</dcterms:modified>
</cp:coreProperties>
</file>